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490" r:id="rId2"/>
    <p:sldId id="454" r:id="rId3"/>
    <p:sldId id="433" r:id="rId4"/>
    <p:sldId id="434" r:id="rId5"/>
    <p:sldId id="257" r:id="rId6"/>
    <p:sldId id="276" r:id="rId7"/>
    <p:sldId id="285" r:id="rId8"/>
    <p:sldId id="286" r:id="rId9"/>
    <p:sldId id="367" r:id="rId10"/>
    <p:sldId id="369" r:id="rId11"/>
    <p:sldId id="489" r:id="rId12"/>
    <p:sldId id="394" r:id="rId13"/>
    <p:sldId id="400" r:id="rId14"/>
    <p:sldId id="396" r:id="rId15"/>
    <p:sldId id="397" r:id="rId16"/>
    <p:sldId id="398" r:id="rId17"/>
    <p:sldId id="399" r:id="rId18"/>
    <p:sldId id="374" r:id="rId19"/>
    <p:sldId id="478" r:id="rId20"/>
    <p:sldId id="447" r:id="rId21"/>
    <p:sldId id="449" r:id="rId22"/>
    <p:sldId id="450" r:id="rId23"/>
    <p:sldId id="477" r:id="rId24"/>
  </p:sldIdLst>
  <p:sldSz cx="13444538"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6">
          <p15:clr>
            <a:srgbClr val="A4A3A4"/>
          </p15:clr>
        </p15:guide>
        <p15:guide id="2" pos="26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CFC"/>
    <a:srgbClr val="ED1D7A"/>
    <a:srgbClr val="DC2E64"/>
    <a:srgbClr val="F62F08"/>
    <a:srgbClr val="004258"/>
    <a:srgbClr val="A4ACB0"/>
    <a:srgbClr val="E5243B"/>
    <a:srgbClr val="19486A"/>
    <a:srgbClr val="A3A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5C73E-0957-48D4-B001-EA575E271C72}" v="21" dt="2023-04-01T09:27:50.633"/>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147" autoAdjust="0"/>
  </p:normalViewPr>
  <p:slideViewPr>
    <p:cSldViewPr>
      <p:cViewPr varScale="1">
        <p:scale>
          <a:sx n="102" d="100"/>
          <a:sy n="102" d="100"/>
        </p:scale>
        <p:origin x="432" y="114"/>
      </p:cViewPr>
      <p:guideLst>
        <p:guide orient="horz" pos="2986"/>
        <p:guide pos="2685"/>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Vitali" userId="316648f3462f1562" providerId="LiveId" clId="{5795C73E-0957-48D4-B001-EA575E271C72}"/>
    <pc:docChg chg="delSld modSld">
      <pc:chgData name="Walter Vitali" userId="316648f3462f1562" providerId="LiveId" clId="{5795C73E-0957-48D4-B001-EA575E271C72}" dt="2023-04-01T09:25:57.455" v="729" actId="2696"/>
      <pc:docMkLst>
        <pc:docMk/>
      </pc:docMkLst>
      <pc:sldChg chg="del">
        <pc:chgData name="Walter Vitali" userId="316648f3462f1562" providerId="LiveId" clId="{5795C73E-0957-48D4-B001-EA575E271C72}" dt="2023-04-01T09:25:47.062" v="726" actId="2696"/>
        <pc:sldMkLst>
          <pc:docMk/>
          <pc:sldMk cId="0" sldId="257"/>
        </pc:sldMkLst>
      </pc:sldChg>
      <pc:sldChg chg="del">
        <pc:chgData name="Walter Vitali" userId="316648f3462f1562" providerId="LiveId" clId="{5795C73E-0957-48D4-B001-EA575E271C72}" dt="2023-04-01T09:25:50.286" v="727" actId="2696"/>
        <pc:sldMkLst>
          <pc:docMk/>
          <pc:sldMk cId="0" sldId="276"/>
        </pc:sldMkLst>
      </pc:sldChg>
      <pc:sldChg chg="del">
        <pc:chgData name="Walter Vitali" userId="316648f3462f1562" providerId="LiveId" clId="{5795C73E-0957-48D4-B001-EA575E271C72}" dt="2023-04-01T09:25:54.280" v="728" actId="2696"/>
        <pc:sldMkLst>
          <pc:docMk/>
          <pc:sldMk cId="0" sldId="285"/>
        </pc:sldMkLst>
      </pc:sldChg>
      <pc:sldChg chg="del">
        <pc:chgData name="Walter Vitali" userId="316648f3462f1562" providerId="LiveId" clId="{5795C73E-0957-48D4-B001-EA575E271C72}" dt="2023-04-01T09:25:57.455" v="729" actId="2696"/>
        <pc:sldMkLst>
          <pc:docMk/>
          <pc:sldMk cId="0" sldId="286"/>
        </pc:sldMkLst>
      </pc:sldChg>
      <pc:sldChg chg="modSp mod">
        <pc:chgData name="Walter Vitali" userId="316648f3462f1562" providerId="LiveId" clId="{5795C73E-0957-48D4-B001-EA575E271C72}" dt="2023-02-24T16:41:13.772" v="382" actId="20577"/>
        <pc:sldMkLst>
          <pc:docMk/>
          <pc:sldMk cId="868485004" sldId="367"/>
        </pc:sldMkLst>
        <pc:spChg chg="mod">
          <ac:chgData name="Walter Vitali" userId="316648f3462f1562" providerId="LiveId" clId="{5795C73E-0957-48D4-B001-EA575E271C72}" dt="2023-02-24T16:33:39.907" v="189" actId="6549"/>
          <ac:spMkLst>
            <pc:docMk/>
            <pc:sldMk cId="868485004" sldId="367"/>
            <ac:spMk id="3" creationId="{C804EEA4-5B4E-FA28-2793-74EF1551A297}"/>
          </ac:spMkLst>
        </pc:spChg>
        <pc:spChg chg="mod">
          <ac:chgData name="Walter Vitali" userId="316648f3462f1562" providerId="LiveId" clId="{5795C73E-0957-48D4-B001-EA575E271C72}" dt="2023-02-24T16:41:13.772" v="382" actId="20577"/>
          <ac:spMkLst>
            <pc:docMk/>
            <pc:sldMk cId="868485004" sldId="367"/>
            <ac:spMk id="6" creationId="{0ACE1D7E-31C5-608F-D2F1-7DDC4D80320D}"/>
          </ac:spMkLst>
        </pc:spChg>
      </pc:sldChg>
      <pc:sldChg chg="modSp mod">
        <pc:chgData name="Walter Vitali" userId="316648f3462f1562" providerId="LiveId" clId="{5795C73E-0957-48D4-B001-EA575E271C72}" dt="2023-02-24T16:41:45.453" v="406" actId="14100"/>
        <pc:sldMkLst>
          <pc:docMk/>
          <pc:sldMk cId="355510100" sldId="369"/>
        </pc:sldMkLst>
        <pc:spChg chg="mod">
          <ac:chgData name="Walter Vitali" userId="316648f3462f1562" providerId="LiveId" clId="{5795C73E-0957-48D4-B001-EA575E271C72}" dt="2023-02-24T16:36:01.342" v="191" actId="6549"/>
          <ac:spMkLst>
            <pc:docMk/>
            <pc:sldMk cId="355510100" sldId="369"/>
            <ac:spMk id="3" creationId="{04713A35-E72A-A4DA-DA96-C36D184C18AD}"/>
          </ac:spMkLst>
        </pc:spChg>
        <pc:spChg chg="mod">
          <ac:chgData name="Walter Vitali" userId="316648f3462f1562" providerId="LiveId" clId="{5795C73E-0957-48D4-B001-EA575E271C72}" dt="2023-02-24T16:41:45.453" v="406" actId="14100"/>
          <ac:spMkLst>
            <pc:docMk/>
            <pc:sldMk cId="355510100" sldId="369"/>
            <ac:spMk id="5" creationId="{89BD91B0-0833-D54E-C721-C1276E5120A9}"/>
          </ac:spMkLst>
        </pc:spChg>
      </pc:sldChg>
      <pc:sldChg chg="modSp mod">
        <pc:chgData name="Walter Vitali" userId="316648f3462f1562" providerId="LiveId" clId="{5795C73E-0957-48D4-B001-EA575E271C72}" dt="2023-02-20T09:59:24.114" v="33" actId="20577"/>
        <pc:sldMkLst>
          <pc:docMk/>
          <pc:sldMk cId="0" sldId="374"/>
        </pc:sldMkLst>
        <pc:spChg chg="mod">
          <ac:chgData name="Walter Vitali" userId="316648f3462f1562" providerId="LiveId" clId="{5795C73E-0957-48D4-B001-EA575E271C72}" dt="2023-02-20T09:59:24.114" v="33" actId="20577"/>
          <ac:spMkLst>
            <pc:docMk/>
            <pc:sldMk cId="0" sldId="374"/>
            <ac:spMk id="3" creationId="{00000000-0000-0000-0000-000000000000}"/>
          </ac:spMkLst>
        </pc:spChg>
      </pc:sldChg>
      <pc:sldChg chg="modSp mod">
        <pc:chgData name="Walter Vitali" userId="316648f3462f1562" providerId="LiveId" clId="{5795C73E-0957-48D4-B001-EA575E271C72}" dt="2023-02-24T16:45:20.325" v="458" actId="6549"/>
        <pc:sldMkLst>
          <pc:docMk/>
          <pc:sldMk cId="1295110139" sldId="394"/>
        </pc:sldMkLst>
        <pc:spChg chg="mod">
          <ac:chgData name="Walter Vitali" userId="316648f3462f1562" providerId="LiveId" clId="{5795C73E-0957-48D4-B001-EA575E271C72}" dt="2023-02-24T16:45:20.325" v="458" actId="6549"/>
          <ac:spMkLst>
            <pc:docMk/>
            <pc:sldMk cId="1295110139" sldId="394"/>
            <ac:spMk id="3" creationId="{04713A35-E72A-A4DA-DA96-C36D184C18AD}"/>
          </ac:spMkLst>
        </pc:spChg>
        <pc:spChg chg="mod">
          <ac:chgData name="Walter Vitali" userId="316648f3462f1562" providerId="LiveId" clId="{5795C73E-0957-48D4-B001-EA575E271C72}" dt="2023-02-24T16:44:57.139" v="456" actId="20577"/>
          <ac:spMkLst>
            <pc:docMk/>
            <pc:sldMk cId="1295110139" sldId="394"/>
            <ac:spMk id="5" creationId="{89BD91B0-0833-D54E-C721-C1276E5120A9}"/>
          </ac:spMkLst>
        </pc:spChg>
        <pc:spChg chg="mod">
          <ac:chgData name="Walter Vitali" userId="316648f3462f1562" providerId="LiveId" clId="{5795C73E-0957-48D4-B001-EA575E271C72}" dt="2023-02-24T16:45:07.326" v="457" actId="14100"/>
          <ac:spMkLst>
            <pc:docMk/>
            <pc:sldMk cId="1295110139" sldId="394"/>
            <ac:spMk id="6" creationId="{DBAB5880-7643-DD1F-84C6-B30E586C2C68}"/>
          </ac:spMkLst>
        </pc:spChg>
      </pc:sldChg>
      <pc:sldChg chg="modSp mod">
        <pc:chgData name="Walter Vitali" userId="316648f3462f1562" providerId="LiveId" clId="{5795C73E-0957-48D4-B001-EA575E271C72}" dt="2023-03-23T15:43:49.130" v="717" actId="20577"/>
        <pc:sldMkLst>
          <pc:docMk/>
          <pc:sldMk cId="3213116829" sldId="396"/>
        </pc:sldMkLst>
        <pc:spChg chg="mod">
          <ac:chgData name="Walter Vitali" userId="316648f3462f1562" providerId="LiveId" clId="{5795C73E-0957-48D4-B001-EA575E271C72}" dt="2023-03-23T15:43:49.130" v="717" actId="20577"/>
          <ac:spMkLst>
            <pc:docMk/>
            <pc:sldMk cId="3213116829" sldId="396"/>
            <ac:spMk id="5" creationId="{89BD91B0-0833-D54E-C721-C1276E5120A9}"/>
          </ac:spMkLst>
        </pc:spChg>
      </pc:sldChg>
      <pc:sldChg chg="modSp mod">
        <pc:chgData name="Walter Vitali" userId="316648f3462f1562" providerId="LiveId" clId="{5795C73E-0957-48D4-B001-EA575E271C72}" dt="2023-02-24T16:47:20.668" v="511" actId="20577"/>
        <pc:sldMkLst>
          <pc:docMk/>
          <pc:sldMk cId="3532737279" sldId="397"/>
        </pc:sldMkLst>
        <pc:spChg chg="mod">
          <ac:chgData name="Walter Vitali" userId="316648f3462f1562" providerId="LiveId" clId="{5795C73E-0957-48D4-B001-EA575E271C72}" dt="2023-02-24T16:47:04.388" v="487" actId="6549"/>
          <ac:spMkLst>
            <pc:docMk/>
            <pc:sldMk cId="3532737279" sldId="397"/>
            <ac:spMk id="3" creationId="{04713A35-E72A-A4DA-DA96-C36D184C18AD}"/>
          </ac:spMkLst>
        </pc:spChg>
        <pc:spChg chg="mod">
          <ac:chgData name="Walter Vitali" userId="316648f3462f1562" providerId="LiveId" clId="{5795C73E-0957-48D4-B001-EA575E271C72}" dt="2023-02-24T16:47:20.668" v="511" actId="20577"/>
          <ac:spMkLst>
            <pc:docMk/>
            <pc:sldMk cId="3532737279" sldId="397"/>
            <ac:spMk id="5" creationId="{89BD91B0-0833-D54E-C721-C1276E5120A9}"/>
          </ac:spMkLst>
        </pc:spChg>
      </pc:sldChg>
      <pc:sldChg chg="modSp mod">
        <pc:chgData name="Walter Vitali" userId="316648f3462f1562" providerId="LiveId" clId="{5795C73E-0957-48D4-B001-EA575E271C72}" dt="2023-02-24T16:48:23.269" v="532" actId="20577"/>
        <pc:sldMkLst>
          <pc:docMk/>
          <pc:sldMk cId="2516955722" sldId="398"/>
        </pc:sldMkLst>
        <pc:spChg chg="mod">
          <ac:chgData name="Walter Vitali" userId="316648f3462f1562" providerId="LiveId" clId="{5795C73E-0957-48D4-B001-EA575E271C72}" dt="2023-02-24T16:47:54.205" v="512" actId="6549"/>
          <ac:spMkLst>
            <pc:docMk/>
            <pc:sldMk cId="2516955722" sldId="398"/>
            <ac:spMk id="3" creationId="{04713A35-E72A-A4DA-DA96-C36D184C18AD}"/>
          </ac:spMkLst>
        </pc:spChg>
        <pc:spChg chg="mod">
          <ac:chgData name="Walter Vitali" userId="316648f3462f1562" providerId="LiveId" clId="{5795C73E-0957-48D4-B001-EA575E271C72}" dt="2023-02-24T16:48:23.269" v="532" actId="20577"/>
          <ac:spMkLst>
            <pc:docMk/>
            <pc:sldMk cId="2516955722" sldId="398"/>
            <ac:spMk id="5" creationId="{89BD91B0-0833-D54E-C721-C1276E5120A9}"/>
          </ac:spMkLst>
        </pc:spChg>
      </pc:sldChg>
      <pc:sldChg chg="modSp mod">
        <pc:chgData name="Walter Vitali" userId="316648f3462f1562" providerId="LiveId" clId="{5795C73E-0957-48D4-B001-EA575E271C72}" dt="2023-02-24T16:49:30.764" v="587" actId="6549"/>
        <pc:sldMkLst>
          <pc:docMk/>
          <pc:sldMk cId="1968231308" sldId="399"/>
        </pc:sldMkLst>
        <pc:spChg chg="mod">
          <ac:chgData name="Walter Vitali" userId="316648f3462f1562" providerId="LiveId" clId="{5795C73E-0957-48D4-B001-EA575E271C72}" dt="2023-02-24T16:48:49.024" v="533" actId="6549"/>
          <ac:spMkLst>
            <pc:docMk/>
            <pc:sldMk cId="1968231308" sldId="399"/>
            <ac:spMk id="3" creationId="{04713A35-E72A-A4DA-DA96-C36D184C18AD}"/>
          </ac:spMkLst>
        </pc:spChg>
        <pc:spChg chg="mod">
          <ac:chgData name="Walter Vitali" userId="316648f3462f1562" providerId="LiveId" clId="{5795C73E-0957-48D4-B001-EA575E271C72}" dt="2023-02-24T16:49:30.764" v="587" actId="6549"/>
          <ac:spMkLst>
            <pc:docMk/>
            <pc:sldMk cId="1968231308" sldId="399"/>
            <ac:spMk id="5" creationId="{89BD91B0-0833-D54E-C721-C1276E5120A9}"/>
          </ac:spMkLst>
        </pc:spChg>
      </pc:sldChg>
      <pc:sldChg chg="modSp mod">
        <pc:chgData name="Walter Vitali" userId="316648f3462f1562" providerId="LiveId" clId="{5795C73E-0957-48D4-B001-EA575E271C72}" dt="2023-02-24T16:46:38.042" v="483" actId="6549"/>
        <pc:sldMkLst>
          <pc:docMk/>
          <pc:sldMk cId="2362947677" sldId="400"/>
        </pc:sldMkLst>
        <pc:spChg chg="mod">
          <ac:chgData name="Walter Vitali" userId="316648f3462f1562" providerId="LiveId" clId="{5795C73E-0957-48D4-B001-EA575E271C72}" dt="2023-02-24T16:46:38.042" v="483" actId="6549"/>
          <ac:spMkLst>
            <pc:docMk/>
            <pc:sldMk cId="2362947677" sldId="400"/>
            <ac:spMk id="3" creationId="{04713A35-E72A-A4DA-DA96-C36D184C18AD}"/>
          </ac:spMkLst>
        </pc:spChg>
        <pc:spChg chg="mod">
          <ac:chgData name="Walter Vitali" userId="316648f3462f1562" providerId="LiveId" clId="{5795C73E-0957-48D4-B001-EA575E271C72}" dt="2023-02-24T16:46:27.080" v="482" actId="20577"/>
          <ac:spMkLst>
            <pc:docMk/>
            <pc:sldMk cId="2362947677" sldId="400"/>
            <ac:spMk id="5" creationId="{89BD91B0-0833-D54E-C721-C1276E5120A9}"/>
          </ac:spMkLst>
        </pc:spChg>
      </pc:sldChg>
      <pc:sldChg chg="delSp modSp mod">
        <pc:chgData name="Walter Vitali" userId="316648f3462f1562" providerId="LiveId" clId="{5795C73E-0957-48D4-B001-EA575E271C72}" dt="2023-03-23T15:44:18.798" v="725" actId="20577"/>
        <pc:sldMkLst>
          <pc:docMk/>
          <pc:sldMk cId="2494041092" sldId="434"/>
        </pc:sldMkLst>
        <pc:spChg chg="del mod">
          <ac:chgData name="Walter Vitali" userId="316648f3462f1562" providerId="LiveId" clId="{5795C73E-0957-48D4-B001-EA575E271C72}" dt="2023-02-24T16:33:00.603" v="188"/>
          <ac:spMkLst>
            <pc:docMk/>
            <pc:sldMk cId="2494041092" sldId="434"/>
            <ac:spMk id="2" creationId="{7F7D5483-875B-6EF8-7B49-43AE88AA5E8C}"/>
          </ac:spMkLst>
        </pc:spChg>
        <pc:spChg chg="mod">
          <ac:chgData name="Walter Vitali" userId="316648f3462f1562" providerId="LiveId" clId="{5795C73E-0957-48D4-B001-EA575E271C72}" dt="2023-03-23T15:44:18.798" v="725" actId="20577"/>
          <ac:spMkLst>
            <pc:docMk/>
            <pc:sldMk cId="2494041092" sldId="434"/>
            <ac:spMk id="3" creationId="{9DDEB328-9F01-1A03-364B-8DB28BAA1B7E}"/>
          </ac:spMkLst>
        </pc:spChg>
        <pc:spChg chg="mod">
          <ac:chgData name="Walter Vitali" userId="316648f3462f1562" providerId="LiveId" clId="{5795C73E-0957-48D4-B001-EA575E271C72}" dt="2023-03-18T14:55:38.140" v="643" actId="14100"/>
          <ac:spMkLst>
            <pc:docMk/>
            <pc:sldMk cId="2494041092" sldId="434"/>
            <ac:spMk id="5" creationId="{BB9B1D28-8C31-3AB3-4845-D75FDA552676}"/>
          </ac:spMkLst>
        </pc:spChg>
        <pc:spChg chg="mod">
          <ac:chgData name="Walter Vitali" userId="316648f3462f1562" providerId="LiveId" clId="{5795C73E-0957-48D4-B001-EA575E271C72}" dt="2023-03-18T14:55:43.224" v="644" actId="14100"/>
          <ac:spMkLst>
            <pc:docMk/>
            <pc:sldMk cId="2494041092" sldId="434"/>
            <ac:spMk id="6" creationId="{C4819A22-F01C-4F33-8CF0-A32F6A59772D}"/>
          </ac:spMkLst>
        </pc:spChg>
        <pc:picChg chg="mod">
          <ac:chgData name="Walter Vitali" userId="316648f3462f1562" providerId="LiveId" clId="{5795C73E-0957-48D4-B001-EA575E271C72}" dt="2023-03-18T14:55:56.582" v="647" actId="1076"/>
          <ac:picMkLst>
            <pc:docMk/>
            <pc:sldMk cId="2494041092" sldId="434"/>
            <ac:picMk id="7" creationId="{9B7AF371-8AC3-FD84-AE27-51D99F88BCDE}"/>
          </ac:picMkLst>
        </pc:picChg>
      </pc:sldChg>
      <pc:sldChg chg="modSp mod">
        <pc:chgData name="Walter Vitali" userId="316648f3462f1562" providerId="LiveId" clId="{5795C73E-0957-48D4-B001-EA575E271C72}" dt="2023-02-20T10:00:01.978" v="97" actId="20577"/>
        <pc:sldMkLst>
          <pc:docMk/>
          <pc:sldMk cId="0" sldId="447"/>
        </pc:sldMkLst>
        <pc:spChg chg="mod">
          <ac:chgData name="Walter Vitali" userId="316648f3462f1562" providerId="LiveId" clId="{5795C73E-0957-48D4-B001-EA575E271C72}" dt="2023-02-20T10:00:01.978" v="97" actId="20577"/>
          <ac:spMkLst>
            <pc:docMk/>
            <pc:sldMk cId="0" sldId="447"/>
            <ac:spMk id="3" creationId="{00000000-0000-0000-0000-000000000000}"/>
          </ac:spMkLst>
        </pc:spChg>
      </pc:sldChg>
      <pc:sldChg chg="modSp mod">
        <pc:chgData name="Walter Vitali" userId="316648f3462f1562" providerId="LiveId" clId="{5795C73E-0957-48D4-B001-EA575E271C72}" dt="2023-02-20T10:00:35.265" v="129" actId="20577"/>
        <pc:sldMkLst>
          <pc:docMk/>
          <pc:sldMk cId="0" sldId="450"/>
        </pc:sldMkLst>
        <pc:spChg chg="mod">
          <ac:chgData name="Walter Vitali" userId="316648f3462f1562" providerId="LiveId" clId="{5795C73E-0957-48D4-B001-EA575E271C72}" dt="2023-02-20T10:00:35.265" v="129" actId="20577"/>
          <ac:spMkLst>
            <pc:docMk/>
            <pc:sldMk cId="0" sldId="450"/>
            <ac:spMk id="3" creationId="{00000000-0000-0000-0000-000000000000}"/>
          </ac:spMkLst>
        </pc:spChg>
      </pc:sldChg>
      <pc:sldChg chg="modSp del mod">
        <pc:chgData name="Walter Vitali" userId="316648f3462f1562" providerId="LiveId" clId="{5795C73E-0957-48D4-B001-EA575E271C72}" dt="2023-03-20T09:09:21.234" v="700" actId="2696"/>
        <pc:sldMkLst>
          <pc:docMk/>
          <pc:sldMk cId="0" sldId="454"/>
        </pc:sldMkLst>
        <pc:spChg chg="mod">
          <ac:chgData name="Walter Vitali" userId="316648f3462f1562" providerId="LiveId" clId="{5795C73E-0957-48D4-B001-EA575E271C72}" dt="2023-03-18T14:53:36.767" v="611" actId="20577"/>
          <ac:spMkLst>
            <pc:docMk/>
            <pc:sldMk cId="0" sldId="454"/>
            <ac:spMk id="2" creationId="{00000000-0000-0000-0000-000000000000}"/>
          </ac:spMkLst>
        </pc:spChg>
      </pc:sldChg>
      <pc:sldChg chg="modSp mod">
        <pc:chgData name="Walter Vitali" userId="316648f3462f1562" providerId="LiveId" clId="{5795C73E-0957-48D4-B001-EA575E271C72}" dt="2023-02-25T11:29:10.357" v="593" actId="20577"/>
        <pc:sldMkLst>
          <pc:docMk/>
          <pc:sldMk cId="0" sldId="477"/>
        </pc:sldMkLst>
        <pc:spChg chg="mod">
          <ac:chgData name="Walter Vitali" userId="316648f3462f1562" providerId="LiveId" clId="{5795C73E-0957-48D4-B001-EA575E271C72}" dt="2023-02-20T10:01:17.560" v="184" actId="20577"/>
          <ac:spMkLst>
            <pc:docMk/>
            <pc:sldMk cId="0" sldId="477"/>
            <ac:spMk id="3" creationId="{00000000-0000-0000-0000-000000000000}"/>
          </ac:spMkLst>
        </pc:spChg>
        <pc:graphicFrameChg chg="modGraphic">
          <ac:chgData name="Walter Vitali" userId="316648f3462f1562" providerId="LiveId" clId="{5795C73E-0957-48D4-B001-EA575E271C72}" dt="2023-02-25T11:29:10.357" v="593" actId="20577"/>
          <ac:graphicFrameMkLst>
            <pc:docMk/>
            <pc:sldMk cId="0" sldId="477"/>
            <ac:graphicFrameMk id="5" creationId="{00000000-0000-0000-0000-000000000000}"/>
          </ac:graphicFrameMkLst>
        </pc:graphicFrameChg>
      </pc:sldChg>
      <pc:sldChg chg="modSp mod">
        <pc:chgData name="Walter Vitali" userId="316648f3462f1562" providerId="LiveId" clId="{5795C73E-0957-48D4-B001-EA575E271C72}" dt="2023-02-20T09:59:41.025" v="65" actId="20577"/>
        <pc:sldMkLst>
          <pc:docMk/>
          <pc:sldMk cId="0" sldId="478"/>
        </pc:sldMkLst>
        <pc:spChg chg="mod">
          <ac:chgData name="Walter Vitali" userId="316648f3462f1562" providerId="LiveId" clId="{5795C73E-0957-48D4-B001-EA575E271C72}" dt="2023-02-20T09:59:41.025" v="65" actId="20577"/>
          <ac:spMkLst>
            <pc:docMk/>
            <pc:sldMk cId="0" sldId="47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3A02B5AF-323E-46DF-8914-CD65D7A58CC1}" type="datetimeFigureOut">
              <a:rPr lang="it-IT" smtClean="0"/>
              <a:t>01/04/2023</a:t>
            </a:fld>
            <a:endParaRPr lang="it-IT"/>
          </a:p>
        </p:txBody>
      </p:sp>
      <p:sp>
        <p:nvSpPr>
          <p:cNvPr id="4" name="Segnaposto immagine diapositiva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DCC4E800-A4FE-47A8-B60B-03E3A86A9FFD}"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10</a:t>
            </a:fld>
            <a:endParaRPr lang="it-IT"/>
          </a:p>
        </p:txBody>
      </p:sp>
    </p:spTree>
    <p:extLst>
      <p:ext uri="{BB962C8B-B14F-4D97-AF65-F5344CB8AC3E}">
        <p14:creationId xmlns:p14="http://schemas.microsoft.com/office/powerpoint/2010/main" val="2104623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11</a:t>
            </a:fld>
            <a:endParaRPr lang="it-IT"/>
          </a:p>
        </p:txBody>
      </p:sp>
    </p:spTree>
    <p:extLst>
      <p:ext uri="{BB962C8B-B14F-4D97-AF65-F5344CB8AC3E}">
        <p14:creationId xmlns:p14="http://schemas.microsoft.com/office/powerpoint/2010/main" val="228975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12</a:t>
            </a:fld>
            <a:endParaRPr lang="it-IT"/>
          </a:p>
        </p:txBody>
      </p:sp>
    </p:spTree>
    <p:extLst>
      <p:ext uri="{BB962C8B-B14F-4D97-AF65-F5344CB8AC3E}">
        <p14:creationId xmlns:p14="http://schemas.microsoft.com/office/powerpoint/2010/main" val="279186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13</a:t>
            </a:fld>
            <a:endParaRPr lang="it-IT"/>
          </a:p>
        </p:txBody>
      </p:sp>
    </p:spTree>
    <p:extLst>
      <p:ext uri="{BB962C8B-B14F-4D97-AF65-F5344CB8AC3E}">
        <p14:creationId xmlns:p14="http://schemas.microsoft.com/office/powerpoint/2010/main" val="309452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14</a:t>
            </a:fld>
            <a:endParaRPr lang="it-IT"/>
          </a:p>
        </p:txBody>
      </p:sp>
    </p:spTree>
    <p:extLst>
      <p:ext uri="{BB962C8B-B14F-4D97-AF65-F5344CB8AC3E}">
        <p14:creationId xmlns:p14="http://schemas.microsoft.com/office/powerpoint/2010/main" val="267077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15</a:t>
            </a:fld>
            <a:endParaRPr lang="it-IT"/>
          </a:p>
        </p:txBody>
      </p:sp>
    </p:spTree>
    <p:extLst>
      <p:ext uri="{BB962C8B-B14F-4D97-AF65-F5344CB8AC3E}">
        <p14:creationId xmlns:p14="http://schemas.microsoft.com/office/powerpoint/2010/main" val="814936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16</a:t>
            </a:fld>
            <a:endParaRPr lang="it-IT"/>
          </a:p>
        </p:txBody>
      </p:sp>
    </p:spTree>
    <p:extLst>
      <p:ext uri="{BB962C8B-B14F-4D97-AF65-F5344CB8AC3E}">
        <p14:creationId xmlns:p14="http://schemas.microsoft.com/office/powerpoint/2010/main" val="426385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17</a:t>
            </a:fld>
            <a:endParaRPr lang="it-IT"/>
          </a:p>
        </p:txBody>
      </p:sp>
    </p:spTree>
    <p:extLst>
      <p:ext uri="{BB962C8B-B14F-4D97-AF65-F5344CB8AC3E}">
        <p14:creationId xmlns:p14="http://schemas.microsoft.com/office/powerpoint/2010/main" val="301687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4</a:t>
            </a:fld>
            <a:endParaRPr lang="it-IT"/>
          </a:p>
        </p:txBody>
      </p:sp>
    </p:spTree>
    <p:extLst>
      <p:ext uri="{BB962C8B-B14F-4D97-AF65-F5344CB8AC3E}">
        <p14:creationId xmlns:p14="http://schemas.microsoft.com/office/powerpoint/2010/main" val="361994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3082925" y="946150"/>
            <a:ext cx="4519613" cy="2543175"/>
          </a:xfrm>
          <a:prstGeom prst="rect">
            <a:avLst/>
          </a:prstGeom>
          <a:ln w="0">
            <a:noFill/>
          </a:ln>
        </p:spPr>
      </p:sp>
      <p:sp>
        <p:nvSpPr>
          <p:cNvPr id="193" name="PlaceHolder 2"/>
          <p:cNvSpPr>
            <a:spLocks noGrp="1"/>
          </p:cNvSpPr>
          <p:nvPr>
            <p:ph type="body"/>
          </p:nvPr>
        </p:nvSpPr>
        <p:spPr>
          <a:xfrm>
            <a:off x="1069920" y="3639960"/>
            <a:ext cx="8545320" cy="2970000"/>
          </a:xfrm>
          <a:prstGeom prst="rect">
            <a:avLst/>
          </a:prstGeom>
          <a:noFill/>
          <a:ln w="0">
            <a:noFill/>
          </a:ln>
        </p:spPr>
        <p:txBody>
          <a:bodyPr lIns="0" tIns="0" rIns="0" bIns="0" anchor="t">
            <a:noAutofit/>
          </a:bodyPr>
          <a:lstStyle/>
          <a:p>
            <a:endParaRPr lang="it-IT" sz="2000" b="0" strike="noStrike" spc="-1">
              <a:latin typeface="Arial" panose="020B0604020202020204"/>
            </a:endParaRPr>
          </a:p>
        </p:txBody>
      </p:sp>
      <p:sp>
        <p:nvSpPr>
          <p:cNvPr id="194" name="CustomShape 3"/>
          <p:cNvSpPr/>
          <p:nvPr/>
        </p:nvSpPr>
        <p:spPr>
          <a:xfrm>
            <a:off x="6058080" y="7183440"/>
            <a:ext cx="4624200" cy="37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b">
            <a:noAutofit/>
          </a:bodyPr>
          <a:lstStyle/>
          <a:p>
            <a:pPr algn="r">
              <a:lnSpc>
                <a:spcPct val="100000"/>
              </a:lnSpc>
              <a:buNone/>
            </a:pPr>
            <a:fld id="{7F765F9E-3E7F-4043-995B-DBC5219AEE95}" type="slidenum">
              <a:rPr lang="it-IT" sz="1200" b="0" strike="noStrike" spc="-1">
                <a:solidFill>
                  <a:srgbClr val="000000"/>
                </a:solidFill>
                <a:latin typeface="Times New Roman" panose="02020603050405020304"/>
                <a:ea typeface="+mn-ea"/>
              </a:rPr>
              <a:t>5</a:t>
            </a:fld>
            <a:endParaRPr lang="it-IT" sz="1200" b="0" strike="noStrike" spc="-1">
              <a:latin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3082925" y="946150"/>
            <a:ext cx="4519613" cy="2543175"/>
          </a:xfrm>
          <a:prstGeom prst="rect">
            <a:avLst/>
          </a:prstGeom>
          <a:ln w="0">
            <a:noFill/>
          </a:ln>
        </p:spPr>
      </p:sp>
      <p:sp>
        <p:nvSpPr>
          <p:cNvPr id="193" name="PlaceHolder 2"/>
          <p:cNvSpPr>
            <a:spLocks noGrp="1"/>
          </p:cNvSpPr>
          <p:nvPr>
            <p:ph type="body"/>
          </p:nvPr>
        </p:nvSpPr>
        <p:spPr>
          <a:xfrm>
            <a:off x="1069920" y="3639960"/>
            <a:ext cx="8545320" cy="2970000"/>
          </a:xfrm>
          <a:prstGeom prst="rect">
            <a:avLst/>
          </a:prstGeom>
          <a:noFill/>
          <a:ln w="0">
            <a:noFill/>
          </a:ln>
        </p:spPr>
        <p:txBody>
          <a:bodyPr lIns="0" tIns="0" rIns="0" bIns="0" anchor="t">
            <a:noAutofit/>
          </a:bodyPr>
          <a:lstStyle/>
          <a:p>
            <a:endParaRPr lang="it-IT" sz="2000" b="0" strike="noStrike" spc="-1">
              <a:latin typeface="Arial" panose="020B0604020202020204"/>
            </a:endParaRPr>
          </a:p>
        </p:txBody>
      </p:sp>
      <p:sp>
        <p:nvSpPr>
          <p:cNvPr id="194" name="CustomShape 3"/>
          <p:cNvSpPr/>
          <p:nvPr/>
        </p:nvSpPr>
        <p:spPr>
          <a:xfrm>
            <a:off x="6058080" y="7183440"/>
            <a:ext cx="4624200" cy="37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b">
            <a:noAutofit/>
          </a:bodyPr>
          <a:lstStyle/>
          <a:p>
            <a:pPr algn="r">
              <a:lnSpc>
                <a:spcPct val="100000"/>
              </a:lnSpc>
              <a:buNone/>
            </a:pPr>
            <a:fld id="{7F765F9E-3E7F-4043-995B-DBC5219AEE95}" type="slidenum">
              <a:rPr lang="it-IT" sz="1200" b="0" strike="noStrike" spc="-1">
                <a:solidFill>
                  <a:srgbClr val="000000"/>
                </a:solidFill>
                <a:latin typeface="Times New Roman" panose="02020603050405020304"/>
                <a:ea typeface="+mn-ea"/>
              </a:rPr>
              <a:t>6</a:t>
            </a:fld>
            <a:endParaRPr lang="it-IT" sz="1200" b="0" strike="noStrike" spc="-1">
              <a:latin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3082925" y="946150"/>
            <a:ext cx="4519613" cy="2543175"/>
          </a:xfrm>
          <a:prstGeom prst="rect">
            <a:avLst/>
          </a:prstGeom>
          <a:ln w="0">
            <a:noFill/>
          </a:ln>
        </p:spPr>
      </p:sp>
      <p:sp>
        <p:nvSpPr>
          <p:cNvPr id="193" name="PlaceHolder 2"/>
          <p:cNvSpPr>
            <a:spLocks noGrp="1"/>
          </p:cNvSpPr>
          <p:nvPr>
            <p:ph type="body"/>
          </p:nvPr>
        </p:nvSpPr>
        <p:spPr>
          <a:xfrm>
            <a:off x="1069920" y="3639960"/>
            <a:ext cx="8545320" cy="2970000"/>
          </a:xfrm>
          <a:prstGeom prst="rect">
            <a:avLst/>
          </a:prstGeom>
          <a:noFill/>
          <a:ln w="0">
            <a:noFill/>
          </a:ln>
        </p:spPr>
        <p:txBody>
          <a:bodyPr lIns="0" tIns="0" rIns="0" bIns="0" anchor="t">
            <a:noAutofit/>
          </a:bodyPr>
          <a:lstStyle/>
          <a:p>
            <a:endParaRPr lang="it-IT" sz="2000" b="0" strike="noStrike" spc="-1">
              <a:latin typeface="Arial" panose="020B0604020202020204"/>
            </a:endParaRPr>
          </a:p>
        </p:txBody>
      </p:sp>
      <p:sp>
        <p:nvSpPr>
          <p:cNvPr id="194" name="CustomShape 3"/>
          <p:cNvSpPr/>
          <p:nvPr/>
        </p:nvSpPr>
        <p:spPr>
          <a:xfrm>
            <a:off x="6058080" y="7183440"/>
            <a:ext cx="4624200" cy="37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b">
            <a:noAutofit/>
          </a:bodyPr>
          <a:lstStyle/>
          <a:p>
            <a:pPr algn="r">
              <a:lnSpc>
                <a:spcPct val="100000"/>
              </a:lnSpc>
              <a:buNone/>
            </a:pPr>
            <a:fld id="{7F765F9E-3E7F-4043-995B-DBC5219AEE95}" type="slidenum">
              <a:rPr lang="it-IT" sz="1200" b="0" strike="noStrike" spc="-1">
                <a:solidFill>
                  <a:srgbClr val="000000"/>
                </a:solidFill>
                <a:latin typeface="Times New Roman" panose="02020603050405020304"/>
                <a:ea typeface="+mn-ea"/>
              </a:rPr>
              <a:t>7</a:t>
            </a:fld>
            <a:endParaRPr lang="it-IT" sz="1200" b="0" strike="noStrike" spc="-1">
              <a:latin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3082925" y="946150"/>
            <a:ext cx="4519613" cy="2543175"/>
          </a:xfrm>
          <a:prstGeom prst="rect">
            <a:avLst/>
          </a:prstGeom>
          <a:ln w="0">
            <a:noFill/>
          </a:ln>
        </p:spPr>
      </p:sp>
      <p:sp>
        <p:nvSpPr>
          <p:cNvPr id="193" name="PlaceHolder 2"/>
          <p:cNvSpPr>
            <a:spLocks noGrp="1"/>
          </p:cNvSpPr>
          <p:nvPr>
            <p:ph type="body"/>
          </p:nvPr>
        </p:nvSpPr>
        <p:spPr>
          <a:xfrm>
            <a:off x="1069920" y="3639960"/>
            <a:ext cx="8545320" cy="2970000"/>
          </a:xfrm>
          <a:prstGeom prst="rect">
            <a:avLst/>
          </a:prstGeom>
          <a:noFill/>
          <a:ln w="0">
            <a:noFill/>
          </a:ln>
        </p:spPr>
        <p:txBody>
          <a:bodyPr lIns="0" tIns="0" rIns="0" bIns="0" anchor="t">
            <a:noAutofit/>
          </a:bodyPr>
          <a:lstStyle/>
          <a:p>
            <a:endParaRPr lang="it-IT" sz="2000" b="0" strike="noStrike" spc="-1">
              <a:latin typeface="Arial" panose="020B0604020202020204"/>
            </a:endParaRPr>
          </a:p>
        </p:txBody>
      </p:sp>
      <p:sp>
        <p:nvSpPr>
          <p:cNvPr id="194" name="CustomShape 3"/>
          <p:cNvSpPr/>
          <p:nvPr/>
        </p:nvSpPr>
        <p:spPr>
          <a:xfrm>
            <a:off x="6058080" y="7183440"/>
            <a:ext cx="4624200" cy="37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b">
            <a:noAutofit/>
          </a:bodyPr>
          <a:lstStyle/>
          <a:p>
            <a:pPr algn="r">
              <a:lnSpc>
                <a:spcPct val="100000"/>
              </a:lnSpc>
              <a:buNone/>
            </a:pPr>
            <a:fld id="{7F765F9E-3E7F-4043-995B-DBC5219AEE95}" type="slidenum">
              <a:rPr lang="it-IT" sz="1200" b="0" strike="noStrike" spc="-1">
                <a:solidFill>
                  <a:srgbClr val="000000"/>
                </a:solidFill>
                <a:latin typeface="Times New Roman" panose="02020603050405020304"/>
                <a:ea typeface="+mn-ea"/>
              </a:rPr>
              <a:t>8</a:t>
            </a:fld>
            <a:endParaRPr lang="it-IT" sz="1200" b="0" strike="noStrike" spc="-1">
              <a:latin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9</a:t>
            </a:fld>
            <a:endParaRPr lang="it-IT"/>
          </a:p>
        </p:txBody>
      </p:sp>
    </p:spTree>
    <p:extLst>
      <p:ext uri="{BB962C8B-B14F-4D97-AF65-F5344CB8AC3E}">
        <p14:creationId xmlns:p14="http://schemas.microsoft.com/office/powerpoint/2010/main" val="391830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80567" y="1237717"/>
            <a:ext cx="10083404" cy="2632992"/>
          </a:xfrm>
        </p:spPr>
        <p:txBody>
          <a:bodyPr anchor="b"/>
          <a:lstStyle>
            <a:lvl1pPr algn="ctr">
              <a:defRPr sz="6615"/>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1680567" y="3972247"/>
            <a:ext cx="10083404" cy="1825938"/>
          </a:xfrm>
        </p:spPr>
        <p:txBody>
          <a:bodyPr/>
          <a:lstStyle>
            <a:lvl1pPr marL="0" indent="0" algn="ctr">
              <a:buNone/>
              <a:defRPr sz="2645"/>
            </a:lvl1pPr>
            <a:lvl2pPr marL="504190" indent="0" algn="ctr">
              <a:buNone/>
              <a:defRPr sz="2205"/>
            </a:lvl2pPr>
            <a:lvl3pPr marL="1008380" indent="0" algn="ctr">
              <a:buNone/>
              <a:defRPr sz="1985"/>
            </a:lvl3pPr>
            <a:lvl4pPr marL="1512570" indent="0" algn="ctr">
              <a:buNone/>
              <a:defRPr sz="1765"/>
            </a:lvl4pPr>
            <a:lvl5pPr marL="2016760" indent="0" algn="ctr">
              <a:buNone/>
              <a:defRPr sz="1765"/>
            </a:lvl5pPr>
            <a:lvl6pPr marL="2520950" indent="0" algn="ctr">
              <a:buNone/>
              <a:defRPr sz="1765"/>
            </a:lvl6pPr>
            <a:lvl7pPr marL="3025140" indent="0" algn="ctr">
              <a:buNone/>
              <a:defRPr sz="1765"/>
            </a:lvl7pPr>
            <a:lvl8pPr marL="3529330" indent="0" algn="ctr">
              <a:buNone/>
              <a:defRPr sz="1765"/>
            </a:lvl8pPr>
            <a:lvl9pPr marL="4033520" indent="0" algn="ctr">
              <a:buNone/>
              <a:defRPr sz="1765"/>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hasCustomPrompt="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21247" y="402652"/>
            <a:ext cx="2898979" cy="6409166"/>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hasCustomPrompt="1"/>
          </p:nvPr>
        </p:nvSpPr>
        <p:spPr>
          <a:xfrm>
            <a:off x="924312" y="402652"/>
            <a:ext cx="8528879" cy="6409166"/>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Content Placeholder 2"/>
          <p:cNvSpPr>
            <a:spLocks noGrp="1"/>
          </p:cNvSpPr>
          <p:nvPr>
            <p:ph idx="1" hasCustomPrompt="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7310" y="1885462"/>
            <a:ext cx="11595914" cy="3145935"/>
          </a:xfrm>
        </p:spPr>
        <p:txBody>
          <a:bodyPr anchor="b"/>
          <a:lstStyle>
            <a:lvl1pPr>
              <a:defRPr sz="6615"/>
            </a:lvl1p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917310" y="5061158"/>
            <a:ext cx="11595914" cy="1654373"/>
          </a:xfrm>
        </p:spPr>
        <p:txBody>
          <a:bodyPr/>
          <a:lstStyle>
            <a:lvl1pPr marL="0" indent="0">
              <a:buNone/>
              <a:defRPr sz="2645">
                <a:solidFill>
                  <a:schemeClr val="tx1">
                    <a:tint val="75000"/>
                  </a:schemeClr>
                </a:solidFill>
              </a:defRPr>
            </a:lvl1pPr>
            <a:lvl2pPr marL="504190" indent="0">
              <a:buNone/>
              <a:defRPr sz="2205">
                <a:solidFill>
                  <a:schemeClr val="tx1">
                    <a:tint val="75000"/>
                  </a:schemeClr>
                </a:solidFill>
              </a:defRPr>
            </a:lvl2pPr>
            <a:lvl3pPr marL="1008380" indent="0">
              <a:buNone/>
              <a:defRPr sz="1985">
                <a:solidFill>
                  <a:schemeClr val="tx1">
                    <a:tint val="75000"/>
                  </a:schemeClr>
                </a:solidFill>
              </a:defRPr>
            </a:lvl3pPr>
            <a:lvl4pPr marL="1512570" indent="0">
              <a:buNone/>
              <a:defRPr sz="1765">
                <a:solidFill>
                  <a:schemeClr val="tx1">
                    <a:tint val="75000"/>
                  </a:schemeClr>
                </a:solidFill>
              </a:defRPr>
            </a:lvl4pPr>
            <a:lvl5pPr marL="2016760" indent="0">
              <a:buNone/>
              <a:defRPr sz="1765">
                <a:solidFill>
                  <a:schemeClr val="tx1">
                    <a:tint val="75000"/>
                  </a:schemeClr>
                </a:solidFill>
              </a:defRPr>
            </a:lvl5pPr>
            <a:lvl6pPr marL="2520950" indent="0">
              <a:buNone/>
              <a:defRPr sz="1765">
                <a:solidFill>
                  <a:schemeClr val="tx1">
                    <a:tint val="75000"/>
                  </a:schemeClr>
                </a:solidFill>
              </a:defRPr>
            </a:lvl6pPr>
            <a:lvl7pPr marL="3025140" indent="0">
              <a:buNone/>
              <a:defRPr sz="1765">
                <a:solidFill>
                  <a:schemeClr val="tx1">
                    <a:tint val="75000"/>
                  </a:schemeClr>
                </a:solidFill>
              </a:defRPr>
            </a:lvl7pPr>
            <a:lvl8pPr marL="3529330" indent="0">
              <a:buNone/>
              <a:defRPr sz="1765">
                <a:solidFill>
                  <a:schemeClr val="tx1">
                    <a:tint val="75000"/>
                  </a:schemeClr>
                </a:solidFill>
              </a:defRPr>
            </a:lvl8pPr>
            <a:lvl9pPr marL="4033520" indent="0">
              <a:buNone/>
              <a:defRPr sz="1765">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hasCustomPrompt="1"/>
          </p:nvPr>
        </p:nvSpPr>
        <p:spPr>
          <a:xfrm>
            <a:off x="924312" y="2013259"/>
            <a:ext cx="5713929" cy="47985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hasCustomPrompt="1"/>
          </p:nvPr>
        </p:nvSpPr>
        <p:spPr>
          <a:xfrm>
            <a:off x="6806297" y="2013259"/>
            <a:ext cx="5713929" cy="47985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6063" y="402652"/>
            <a:ext cx="11595914" cy="1461801"/>
          </a:xfrm>
        </p:spPr>
        <p:txBody>
          <a:body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926064" y="1853949"/>
            <a:ext cx="5687669" cy="908592"/>
          </a:xfrm>
        </p:spPr>
        <p:txBody>
          <a:bodyPr anchor="b"/>
          <a:lstStyle>
            <a:lvl1pPr marL="0" indent="0">
              <a:buNone/>
              <a:defRPr sz="2645" b="1"/>
            </a:lvl1pPr>
            <a:lvl2pPr marL="504190" indent="0">
              <a:buNone/>
              <a:defRPr sz="2205" b="1"/>
            </a:lvl2pPr>
            <a:lvl3pPr marL="1008380" indent="0">
              <a:buNone/>
              <a:defRPr sz="1985" b="1"/>
            </a:lvl3pPr>
            <a:lvl4pPr marL="1512570" indent="0">
              <a:buNone/>
              <a:defRPr sz="1765" b="1"/>
            </a:lvl4pPr>
            <a:lvl5pPr marL="2016760" indent="0">
              <a:buNone/>
              <a:defRPr sz="1765" b="1"/>
            </a:lvl5pPr>
            <a:lvl6pPr marL="2520950" indent="0">
              <a:buNone/>
              <a:defRPr sz="1765" b="1"/>
            </a:lvl6pPr>
            <a:lvl7pPr marL="3025140" indent="0">
              <a:buNone/>
              <a:defRPr sz="1765" b="1"/>
            </a:lvl7pPr>
            <a:lvl8pPr marL="3529330" indent="0">
              <a:buNone/>
              <a:defRPr sz="1765" b="1"/>
            </a:lvl8pPr>
            <a:lvl9pPr marL="4033520" indent="0">
              <a:buNone/>
              <a:defRPr sz="1765" b="1"/>
            </a:lvl9pPr>
          </a:lstStyle>
          <a:p>
            <a:pPr lvl="0"/>
            <a:r>
              <a:rPr lang="it-IT"/>
              <a:t>Fare clic per modificare gli stili del testo dello schema</a:t>
            </a:r>
          </a:p>
        </p:txBody>
      </p:sp>
      <p:sp>
        <p:nvSpPr>
          <p:cNvPr id="4" name="Content Placeholder 3"/>
          <p:cNvSpPr>
            <a:spLocks noGrp="1"/>
          </p:cNvSpPr>
          <p:nvPr>
            <p:ph sz="half" idx="2" hasCustomPrompt="1"/>
          </p:nvPr>
        </p:nvSpPr>
        <p:spPr>
          <a:xfrm>
            <a:off x="926064" y="2762541"/>
            <a:ext cx="5687669" cy="40632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hasCustomPrompt="1"/>
          </p:nvPr>
        </p:nvSpPr>
        <p:spPr>
          <a:xfrm>
            <a:off x="6806297" y="1853949"/>
            <a:ext cx="5715680" cy="908592"/>
          </a:xfrm>
        </p:spPr>
        <p:txBody>
          <a:bodyPr anchor="b"/>
          <a:lstStyle>
            <a:lvl1pPr marL="0" indent="0">
              <a:buNone/>
              <a:defRPr sz="2645" b="1"/>
            </a:lvl1pPr>
            <a:lvl2pPr marL="504190" indent="0">
              <a:buNone/>
              <a:defRPr sz="2205" b="1"/>
            </a:lvl2pPr>
            <a:lvl3pPr marL="1008380" indent="0">
              <a:buNone/>
              <a:defRPr sz="1985" b="1"/>
            </a:lvl3pPr>
            <a:lvl4pPr marL="1512570" indent="0">
              <a:buNone/>
              <a:defRPr sz="1765" b="1"/>
            </a:lvl4pPr>
            <a:lvl5pPr marL="2016760" indent="0">
              <a:buNone/>
              <a:defRPr sz="1765" b="1"/>
            </a:lvl5pPr>
            <a:lvl6pPr marL="2520950" indent="0">
              <a:buNone/>
              <a:defRPr sz="1765" b="1"/>
            </a:lvl6pPr>
            <a:lvl7pPr marL="3025140" indent="0">
              <a:buNone/>
              <a:defRPr sz="1765" b="1"/>
            </a:lvl7pPr>
            <a:lvl8pPr marL="3529330" indent="0">
              <a:buNone/>
              <a:defRPr sz="1765" b="1"/>
            </a:lvl8pPr>
            <a:lvl9pPr marL="4033520" indent="0">
              <a:buNone/>
              <a:defRPr sz="1765" b="1"/>
            </a:lvl9pPr>
          </a:lstStyle>
          <a:p>
            <a:pPr lvl="0"/>
            <a:r>
              <a:rPr lang="it-IT"/>
              <a:t>Fare clic per modificare gli stili del testo dello schema</a:t>
            </a:r>
          </a:p>
        </p:txBody>
      </p:sp>
      <p:sp>
        <p:nvSpPr>
          <p:cNvPr id="6" name="Content Placeholder 5"/>
          <p:cNvSpPr>
            <a:spLocks noGrp="1"/>
          </p:cNvSpPr>
          <p:nvPr>
            <p:ph sz="quarter" idx="4" hasCustomPrompt="1"/>
          </p:nvPr>
        </p:nvSpPr>
        <p:spPr>
          <a:xfrm>
            <a:off x="6806297" y="2762541"/>
            <a:ext cx="5715680" cy="40632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6064" y="504190"/>
            <a:ext cx="4336213" cy="1764665"/>
          </a:xfrm>
        </p:spPr>
        <p:txBody>
          <a:bodyPr anchor="b"/>
          <a:lstStyle>
            <a:lvl1pPr>
              <a:defRPr sz="3530"/>
            </a:lvl1pPr>
          </a:lstStyle>
          <a:p>
            <a:r>
              <a:rPr lang="it-IT"/>
              <a:t>Fare clic per modificare lo stile del titolo dello schema</a:t>
            </a:r>
            <a:endParaRPr lang="en-US" dirty="0"/>
          </a:p>
        </p:txBody>
      </p:sp>
      <p:sp>
        <p:nvSpPr>
          <p:cNvPr id="3" name="Content Placeholder 2"/>
          <p:cNvSpPr>
            <a:spLocks noGrp="1"/>
          </p:cNvSpPr>
          <p:nvPr>
            <p:ph idx="1" hasCustomPrompt="1"/>
          </p:nvPr>
        </p:nvSpPr>
        <p:spPr>
          <a:xfrm>
            <a:off x="5715680" y="1088911"/>
            <a:ext cx="6806297" cy="5374525"/>
          </a:xfrm>
        </p:spPr>
        <p:txBody>
          <a:bodyPr/>
          <a:lstStyle>
            <a:lvl1pPr>
              <a:defRPr sz="3530"/>
            </a:lvl1pPr>
            <a:lvl2pPr>
              <a:defRPr sz="3090"/>
            </a:lvl2pPr>
            <a:lvl3pPr>
              <a:defRPr sz="2645"/>
            </a:lvl3pPr>
            <a:lvl4pPr>
              <a:defRPr sz="2205"/>
            </a:lvl4pPr>
            <a:lvl5pPr>
              <a:defRPr sz="2205"/>
            </a:lvl5pPr>
            <a:lvl6pPr>
              <a:defRPr sz="2205"/>
            </a:lvl6pPr>
            <a:lvl7pPr>
              <a:defRPr sz="2205"/>
            </a:lvl7pPr>
            <a:lvl8pPr>
              <a:defRPr sz="2205"/>
            </a:lvl8pPr>
            <a:lvl9pPr>
              <a:defRPr sz="220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hasCustomPrompt="1"/>
          </p:nvPr>
        </p:nvSpPr>
        <p:spPr>
          <a:xfrm>
            <a:off x="926064" y="2268855"/>
            <a:ext cx="4336213" cy="4203335"/>
          </a:xfrm>
        </p:spPr>
        <p:txBody>
          <a:bodyPr/>
          <a:lstStyle>
            <a:lvl1pPr marL="0" indent="0">
              <a:buNone/>
              <a:defRPr sz="1765"/>
            </a:lvl1pPr>
            <a:lvl2pPr marL="504190" indent="0">
              <a:buNone/>
              <a:defRPr sz="1545"/>
            </a:lvl2pPr>
            <a:lvl3pPr marL="1008380" indent="0">
              <a:buNone/>
              <a:defRPr sz="1325"/>
            </a:lvl3pPr>
            <a:lvl4pPr marL="1512570" indent="0">
              <a:buNone/>
              <a:defRPr sz="1105"/>
            </a:lvl4pPr>
            <a:lvl5pPr marL="2016760" indent="0">
              <a:buNone/>
              <a:defRPr sz="1105"/>
            </a:lvl5pPr>
            <a:lvl6pPr marL="2520950" indent="0">
              <a:buNone/>
              <a:defRPr sz="1105"/>
            </a:lvl6pPr>
            <a:lvl7pPr marL="3025140" indent="0">
              <a:buNone/>
              <a:defRPr sz="1105"/>
            </a:lvl7pPr>
            <a:lvl8pPr marL="3529330" indent="0">
              <a:buNone/>
              <a:defRPr sz="1105"/>
            </a:lvl8pPr>
            <a:lvl9pPr marL="4033520" indent="0">
              <a:buNone/>
              <a:defRPr sz="110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6064" y="504190"/>
            <a:ext cx="4336213" cy="1764665"/>
          </a:xfrm>
        </p:spPr>
        <p:txBody>
          <a:bodyPr anchor="b"/>
          <a:lstStyle>
            <a:lvl1pPr>
              <a:defRPr sz="3530"/>
            </a:lvl1pPr>
          </a:lstStyle>
          <a:p>
            <a:r>
              <a:rPr lang="it-IT"/>
              <a:t>Fare clic per modificare lo stile del titolo dello schema</a:t>
            </a:r>
            <a:endParaRPr lang="en-US" dirty="0"/>
          </a:p>
        </p:txBody>
      </p:sp>
      <p:sp>
        <p:nvSpPr>
          <p:cNvPr id="3" name="Picture Placeholder 2"/>
          <p:cNvSpPr>
            <a:spLocks noGrp="1" noChangeAspect="1"/>
          </p:cNvSpPr>
          <p:nvPr>
            <p:ph type="pic" idx="1" hasCustomPrompt="1"/>
          </p:nvPr>
        </p:nvSpPr>
        <p:spPr>
          <a:xfrm>
            <a:off x="5715680" y="1088911"/>
            <a:ext cx="6806297" cy="5374525"/>
          </a:xfrm>
        </p:spPr>
        <p:txBody>
          <a:bodyPr anchor="t"/>
          <a:lstStyle>
            <a:lvl1pPr marL="0" indent="0">
              <a:buNone/>
              <a:defRPr sz="3530"/>
            </a:lvl1pPr>
            <a:lvl2pPr marL="504190" indent="0">
              <a:buNone/>
              <a:defRPr sz="3090"/>
            </a:lvl2pPr>
            <a:lvl3pPr marL="1008380" indent="0">
              <a:buNone/>
              <a:defRPr sz="2645"/>
            </a:lvl3pPr>
            <a:lvl4pPr marL="1512570" indent="0">
              <a:buNone/>
              <a:defRPr sz="2205"/>
            </a:lvl4pPr>
            <a:lvl5pPr marL="2016760" indent="0">
              <a:buNone/>
              <a:defRPr sz="2205"/>
            </a:lvl5pPr>
            <a:lvl6pPr marL="2520950" indent="0">
              <a:buNone/>
              <a:defRPr sz="2205"/>
            </a:lvl6pPr>
            <a:lvl7pPr marL="3025140" indent="0">
              <a:buNone/>
              <a:defRPr sz="2205"/>
            </a:lvl7pPr>
            <a:lvl8pPr marL="3529330" indent="0">
              <a:buNone/>
              <a:defRPr sz="2205"/>
            </a:lvl8pPr>
            <a:lvl9pPr marL="4033520" indent="0">
              <a:buNone/>
              <a:defRPr sz="2205"/>
            </a:lvl9pPr>
          </a:lstStyle>
          <a:p>
            <a:r>
              <a:rPr lang="it-IT"/>
              <a:t>Fare clic sull'icona per inserire un'immagine</a:t>
            </a:r>
            <a:endParaRPr lang="en-US" dirty="0"/>
          </a:p>
        </p:txBody>
      </p:sp>
      <p:sp>
        <p:nvSpPr>
          <p:cNvPr id="4" name="Text Placeholder 3"/>
          <p:cNvSpPr>
            <a:spLocks noGrp="1"/>
          </p:cNvSpPr>
          <p:nvPr>
            <p:ph type="body" sz="half" idx="2" hasCustomPrompt="1"/>
          </p:nvPr>
        </p:nvSpPr>
        <p:spPr>
          <a:xfrm>
            <a:off x="926064" y="2268855"/>
            <a:ext cx="4336213" cy="4203335"/>
          </a:xfrm>
        </p:spPr>
        <p:txBody>
          <a:bodyPr/>
          <a:lstStyle>
            <a:lvl1pPr marL="0" indent="0">
              <a:buNone/>
              <a:defRPr sz="1765"/>
            </a:lvl1pPr>
            <a:lvl2pPr marL="504190" indent="0">
              <a:buNone/>
              <a:defRPr sz="1545"/>
            </a:lvl2pPr>
            <a:lvl3pPr marL="1008380" indent="0">
              <a:buNone/>
              <a:defRPr sz="1325"/>
            </a:lvl3pPr>
            <a:lvl4pPr marL="1512570" indent="0">
              <a:buNone/>
              <a:defRPr sz="1105"/>
            </a:lvl4pPr>
            <a:lvl5pPr marL="2016760" indent="0">
              <a:buNone/>
              <a:defRPr sz="1105"/>
            </a:lvl5pPr>
            <a:lvl6pPr marL="2520950" indent="0">
              <a:buNone/>
              <a:defRPr sz="1105"/>
            </a:lvl6pPr>
            <a:lvl7pPr marL="3025140" indent="0">
              <a:buNone/>
              <a:defRPr sz="1105"/>
            </a:lvl7pPr>
            <a:lvl8pPr marL="3529330" indent="0">
              <a:buNone/>
              <a:defRPr sz="1105"/>
            </a:lvl8pPr>
            <a:lvl9pPr marL="4033520" indent="0">
              <a:buNone/>
              <a:defRPr sz="110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312" y="402652"/>
            <a:ext cx="11595914" cy="146180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24312" y="2013259"/>
            <a:ext cx="11595914" cy="4798559"/>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24312" y="7009642"/>
            <a:ext cx="3025021" cy="402652"/>
          </a:xfrm>
          <a:prstGeom prst="rect">
            <a:avLst/>
          </a:prstGeom>
        </p:spPr>
        <p:txBody>
          <a:bodyPr vert="horz" lIns="91440" tIns="45720" rIns="91440" bIns="45720" rtlCol="0" anchor="ctr"/>
          <a:lstStyle>
            <a:lvl1pPr algn="l">
              <a:defRPr sz="1325">
                <a:solidFill>
                  <a:schemeClr val="tx1">
                    <a:tint val="75000"/>
                  </a:schemeClr>
                </a:solidFill>
              </a:defRPr>
            </a:lvl1pPr>
          </a:lstStyle>
          <a:p>
            <a:fld id="{1D8BD707-D9CF-40AE-B4C6-C98DA3205C09}" type="datetimeFigureOut">
              <a:rPr lang="en-US" smtClean="0"/>
              <a:t>4/1/2023</a:t>
            </a:fld>
            <a:endParaRPr lang="en-US"/>
          </a:p>
        </p:txBody>
      </p:sp>
      <p:sp>
        <p:nvSpPr>
          <p:cNvPr id="5" name="Footer Placeholder 4"/>
          <p:cNvSpPr>
            <a:spLocks noGrp="1"/>
          </p:cNvSpPr>
          <p:nvPr>
            <p:ph type="ftr" sz="quarter" idx="3"/>
          </p:nvPr>
        </p:nvSpPr>
        <p:spPr>
          <a:xfrm>
            <a:off x="4453503" y="7009642"/>
            <a:ext cx="4537532" cy="402652"/>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9495205" y="7009642"/>
            <a:ext cx="3025021" cy="402652"/>
          </a:xfrm>
          <a:prstGeom prst="rect">
            <a:avLst/>
          </a:prstGeom>
        </p:spPr>
        <p:txBody>
          <a:bodyPr vert="horz" lIns="91440" tIns="45720" rIns="91440" bIns="45720" rtlCol="0" anchor="ctr"/>
          <a:lstStyle>
            <a:lvl1pPr algn="r">
              <a:defRPr sz="1325">
                <a:solidFill>
                  <a:schemeClr val="tx1">
                    <a:tint val="75000"/>
                  </a:schemeClr>
                </a:solidFill>
              </a:defRPr>
            </a:lvl1pPr>
          </a:lstStyle>
          <a:p>
            <a:fld id="{B6F15528-21DE-4FAA-801E-634DDDAF4B2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008380"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95" indent="-252095" algn="l" defTabSz="1008380" rtl="0" eaLnBrk="1" latinLnBrk="0" hangingPunct="1">
        <a:lnSpc>
          <a:spcPct val="90000"/>
        </a:lnSpc>
        <a:spcBef>
          <a:spcPts val="1105"/>
        </a:spcBef>
        <a:buFont typeface="Arial" panose="020B0604020202020204" pitchFamily="34" charset="0"/>
        <a:buChar char="•"/>
        <a:defRPr sz="3090" kern="1200">
          <a:solidFill>
            <a:schemeClr val="tx1"/>
          </a:solidFill>
          <a:latin typeface="+mn-lt"/>
          <a:ea typeface="+mn-ea"/>
          <a:cs typeface="+mn-cs"/>
        </a:defRPr>
      </a:lvl1pPr>
      <a:lvl2pPr marL="756285" indent="-252095" algn="l" defTabSz="1008380" rtl="0" eaLnBrk="1" latinLnBrk="0" hangingPunct="1">
        <a:lnSpc>
          <a:spcPct val="90000"/>
        </a:lnSpc>
        <a:spcBef>
          <a:spcPts val="550"/>
        </a:spcBef>
        <a:buFont typeface="Arial" panose="020B0604020202020204" pitchFamily="34" charset="0"/>
        <a:buChar char="•"/>
        <a:defRPr sz="2645" kern="1200">
          <a:solidFill>
            <a:schemeClr val="tx1"/>
          </a:solidFill>
          <a:latin typeface="+mn-lt"/>
          <a:ea typeface="+mn-ea"/>
          <a:cs typeface="+mn-cs"/>
        </a:defRPr>
      </a:lvl2pPr>
      <a:lvl3pPr marL="1260475" indent="-252095" algn="l" defTabSz="1008380" rtl="0" eaLnBrk="1" latinLnBrk="0" hangingPunct="1">
        <a:lnSpc>
          <a:spcPct val="90000"/>
        </a:lnSpc>
        <a:spcBef>
          <a:spcPts val="550"/>
        </a:spcBef>
        <a:buFont typeface="Arial" panose="020B0604020202020204" pitchFamily="34" charset="0"/>
        <a:buChar char="•"/>
        <a:defRPr sz="2205" kern="1200">
          <a:solidFill>
            <a:schemeClr val="tx1"/>
          </a:solidFill>
          <a:latin typeface="+mn-lt"/>
          <a:ea typeface="+mn-ea"/>
          <a:cs typeface="+mn-cs"/>
        </a:defRPr>
      </a:lvl3pPr>
      <a:lvl4pPr marL="176466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4pPr>
      <a:lvl5pPr marL="226885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5pPr>
      <a:lvl6pPr marL="277304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6pPr>
      <a:lvl7pPr marL="327723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7pPr>
      <a:lvl8pPr marL="378142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8pPr>
      <a:lvl9pPr marL="428561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380" rtl="0" eaLnBrk="1" latinLnBrk="0" hangingPunct="1">
        <a:defRPr sz="1985" kern="1200">
          <a:solidFill>
            <a:schemeClr val="tx1"/>
          </a:solidFill>
          <a:latin typeface="+mn-lt"/>
          <a:ea typeface="+mn-ea"/>
          <a:cs typeface="+mn-cs"/>
        </a:defRPr>
      </a:lvl1pPr>
      <a:lvl2pPr marL="504190" algn="l" defTabSz="1008380" rtl="0" eaLnBrk="1" latinLnBrk="0" hangingPunct="1">
        <a:defRPr sz="1985" kern="1200">
          <a:solidFill>
            <a:schemeClr val="tx1"/>
          </a:solidFill>
          <a:latin typeface="+mn-lt"/>
          <a:ea typeface="+mn-ea"/>
          <a:cs typeface="+mn-cs"/>
        </a:defRPr>
      </a:lvl2pPr>
      <a:lvl3pPr marL="1008380" algn="l" defTabSz="1008380" rtl="0" eaLnBrk="1" latinLnBrk="0" hangingPunct="1">
        <a:defRPr sz="1985" kern="1200">
          <a:solidFill>
            <a:schemeClr val="tx1"/>
          </a:solidFill>
          <a:latin typeface="+mn-lt"/>
          <a:ea typeface="+mn-ea"/>
          <a:cs typeface="+mn-cs"/>
        </a:defRPr>
      </a:lvl3pPr>
      <a:lvl4pPr marL="1512570" algn="l" defTabSz="1008380" rtl="0" eaLnBrk="1" latinLnBrk="0" hangingPunct="1">
        <a:defRPr sz="1985" kern="1200">
          <a:solidFill>
            <a:schemeClr val="tx1"/>
          </a:solidFill>
          <a:latin typeface="+mn-lt"/>
          <a:ea typeface="+mn-ea"/>
          <a:cs typeface="+mn-cs"/>
        </a:defRPr>
      </a:lvl4pPr>
      <a:lvl5pPr marL="2016760" algn="l" defTabSz="1008380" rtl="0" eaLnBrk="1" latinLnBrk="0" hangingPunct="1">
        <a:defRPr sz="1985" kern="1200">
          <a:solidFill>
            <a:schemeClr val="tx1"/>
          </a:solidFill>
          <a:latin typeface="+mn-lt"/>
          <a:ea typeface="+mn-ea"/>
          <a:cs typeface="+mn-cs"/>
        </a:defRPr>
      </a:lvl5pPr>
      <a:lvl6pPr marL="2520950" algn="l" defTabSz="1008380" rtl="0" eaLnBrk="1" latinLnBrk="0" hangingPunct="1">
        <a:defRPr sz="1985" kern="1200">
          <a:solidFill>
            <a:schemeClr val="tx1"/>
          </a:solidFill>
          <a:latin typeface="+mn-lt"/>
          <a:ea typeface="+mn-ea"/>
          <a:cs typeface="+mn-cs"/>
        </a:defRPr>
      </a:lvl6pPr>
      <a:lvl7pPr marL="3025140" algn="l" defTabSz="1008380" rtl="0" eaLnBrk="1" latinLnBrk="0" hangingPunct="1">
        <a:defRPr sz="1985" kern="1200">
          <a:solidFill>
            <a:schemeClr val="tx1"/>
          </a:solidFill>
          <a:latin typeface="+mn-lt"/>
          <a:ea typeface="+mn-ea"/>
          <a:cs typeface="+mn-cs"/>
        </a:defRPr>
      </a:lvl7pPr>
      <a:lvl8pPr marL="3529330" algn="l" defTabSz="1008380" rtl="0" eaLnBrk="1" latinLnBrk="0" hangingPunct="1">
        <a:defRPr sz="1985" kern="1200">
          <a:solidFill>
            <a:schemeClr val="tx1"/>
          </a:solidFill>
          <a:latin typeface="+mn-lt"/>
          <a:ea typeface="+mn-ea"/>
          <a:cs typeface="+mn-cs"/>
        </a:defRPr>
      </a:lvl8pPr>
      <a:lvl9pPr marL="4033520" algn="l" defTabSz="100838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p:cNvSpPr txBox="1"/>
          <p:nvPr/>
        </p:nvSpPr>
        <p:spPr>
          <a:xfrm>
            <a:off x="-27625" y="2330502"/>
            <a:ext cx="13444538" cy="52323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25" indent="0" algn="just">
              <a:spcAft>
                <a:spcPts val="600"/>
              </a:spcAft>
              <a:buClr>
                <a:srgbClr val="C00000"/>
              </a:buClr>
              <a:buNone/>
              <a:tabLst>
                <a:tab pos="268605" algn="l"/>
              </a:tabLst>
            </a:pPr>
            <a:endParaRPr lang="en-US" sz="2000" dirty="0">
              <a:solidFill>
                <a:schemeClr val="accent1"/>
              </a:solidFill>
              <a:cs typeface="Arial" panose="020B0604020202020204" pitchFamily="34" charset="0"/>
            </a:endParaRPr>
          </a:p>
        </p:txBody>
      </p:sp>
      <p:sp>
        <p:nvSpPr>
          <p:cNvPr id="2" name="Rettangolo 1"/>
          <p:cNvSpPr/>
          <p:nvPr/>
        </p:nvSpPr>
        <p:spPr>
          <a:xfrm>
            <a:off x="529581" y="1150442"/>
            <a:ext cx="12887332" cy="6015990"/>
          </a:xfrm>
          <a:prstGeom prst="rect">
            <a:avLst/>
          </a:prstGeom>
        </p:spPr>
        <p:txBody>
          <a:bodyPr wrap="square">
            <a:spAutoFit/>
          </a:bodyPr>
          <a:lstStyle/>
          <a:p>
            <a:pPr marL="0" indent="0"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																		</a:t>
            </a:r>
          </a:p>
          <a:p>
            <a:pPr marL="0" indent="0"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La territorializzazione degli Obiettivi dell’Agenda ONU 2030. </a:t>
            </a:r>
          </a:p>
          <a:p>
            <a:pPr marL="0" indent="0" algn="ctr" eaLnBrk="1" fontAlgn="auto" hangingPunct="1">
              <a:lnSpc>
                <a:spcPct val="107000"/>
              </a:lnSpc>
              <a:spcAft>
                <a:spcPts val="0"/>
              </a:spcAft>
              <a:buFont typeface="Arial" panose="020B0604020202020204" pitchFamily="34" charset="0"/>
              <a:buNone/>
              <a:defRPr/>
            </a:pPr>
            <a:r>
              <a:rPr lang="it-IT" altLang="it-IT" sz="2400" b="1" dirty="0" err="1">
                <a:solidFill>
                  <a:srgbClr val="002060"/>
                </a:solidFill>
                <a:ea typeface="Calibri" panose="020F0502020204030204" pitchFamily="34" charset="0"/>
                <a:cs typeface="Times New Roman" panose="02020603050405020304" pitchFamily="18" charset="0"/>
              </a:rPr>
              <a:t>ll</a:t>
            </a:r>
            <a:r>
              <a:rPr lang="it-IT" altLang="it-IT" sz="2400" b="1" dirty="0">
                <a:solidFill>
                  <a:srgbClr val="002060"/>
                </a:solidFill>
                <a:ea typeface="Calibri" panose="020F0502020204030204" pitchFamily="34" charset="0"/>
                <a:cs typeface="Times New Roman" panose="02020603050405020304" pitchFamily="18" charset="0"/>
              </a:rPr>
              <a:t> Sistema multilivello della Strategia per lo sviluppo sostenibile della Regione Emilia-Romagna</a:t>
            </a: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FF0000"/>
                </a:solidFill>
                <a:ea typeface="Calibri" panose="020F0502020204030204" pitchFamily="34" charset="0"/>
                <a:cs typeface="Times New Roman" panose="02020603050405020304" pitchFamily="18" charset="0"/>
              </a:rPr>
              <a:t>L’integrazione tra il Documento unico di programmazione (DUP) e gli obiettivi per lo sviluppo sostenibile del Documento regionale di economia e finanza (DEFR) 2023-2025</a:t>
            </a: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Unione dei Comuni della Bassa Romagna</a:t>
            </a: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6 aprile 2023    </a:t>
            </a: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In collaborazione con </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390" y="781050"/>
            <a:ext cx="3216910" cy="1180465"/>
          </a:xfrm>
          <a:prstGeom prst="rect">
            <a:avLst/>
          </a:prstGeom>
          <a:noFill/>
        </p:spPr>
      </p:pic>
      <p:pic>
        <p:nvPicPr>
          <p:cNvPr id="4" name="Immagine 1" descr="C:\Users\Silvana_2\Documents\URBANIT\URBAN@IT\Progetto ASVIS\Riunione 3 febbraio 2016\Logo ASviS.jp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l="7249"/>
          <a:stretch>
            <a:fillRect/>
          </a:stretch>
        </p:blipFill>
        <p:spPr>
          <a:xfrm>
            <a:off x="8450580" y="6518275"/>
            <a:ext cx="1475740" cy="723265"/>
          </a:xfrm>
          <a:prstGeom prst="rect">
            <a:avLst/>
          </a:prstGeom>
          <a:noFill/>
          <a:ln>
            <a:noFill/>
          </a:ln>
        </p:spPr>
      </p:pic>
      <p:pic>
        <p:nvPicPr>
          <p:cNvPr id="6" name="Content Placeholder 5"/>
          <p:cNvPicPr>
            <a:picLocks noGrp="1" noChangeAspect="1"/>
          </p:cNvPicPr>
          <p:nvPr>
            <p:ph sz="half" idx="2"/>
          </p:nvPr>
        </p:nvPicPr>
        <p:blipFill>
          <a:blip r:embed="rId5"/>
          <a:stretch>
            <a:fillRect/>
          </a:stretch>
        </p:blipFill>
        <p:spPr>
          <a:xfrm>
            <a:off x="9882505" y="704850"/>
            <a:ext cx="2451735" cy="13328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AMBIENTALE (2)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181863" y="1045121"/>
            <a:ext cx="4380166" cy="5632311"/>
          </a:xfrm>
          <a:prstGeom prst="rect">
            <a:avLst/>
          </a:prstGeom>
          <a:noFill/>
        </p:spPr>
        <p:txBody>
          <a:bodyPr wrap="square" rtlCol="0">
            <a:spAutoFit/>
          </a:bodyPr>
          <a:lstStyle/>
          <a:p>
            <a:r>
              <a:rPr lang="it-IT" altLang="it-IT" dirty="0"/>
              <a:t>L’Unione dei Comuni della Bassa Romagna (o la Provincia di Ravenna o il Comune di Ravenna o la Regione Emilia-Romagna quando non ci sono i dati) presentano un andamento:</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1  obiettivo: Consumo di energia </a:t>
            </a:r>
            <a:r>
              <a:rPr lang="it-IT" altLang="it-IT" dirty="0">
                <a:solidFill>
                  <a:schemeClr val="accent6"/>
                </a:solidFill>
              </a:rPr>
              <a:t>(Target 7.3, Regione ER);</a:t>
            </a:r>
            <a:r>
              <a:rPr lang="it-IT" altLang="it-IT" b="1" dirty="0">
                <a:solidFill>
                  <a:schemeClr val="accent6"/>
                </a:solidFill>
              </a:rPr>
              <a:t> </a:t>
            </a:r>
          </a:p>
          <a:p>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3 obiettivi :</a:t>
            </a:r>
            <a:r>
              <a:rPr lang="it-IT" altLang="it-IT" dirty="0">
                <a:solidFill>
                  <a:schemeClr val="accent2"/>
                </a:solidFill>
              </a:rPr>
              <a:t> </a:t>
            </a:r>
            <a:r>
              <a:rPr lang="it-IT" altLang="it-IT" b="1" dirty="0">
                <a:solidFill>
                  <a:schemeClr val="accent2"/>
                </a:solidFill>
              </a:rPr>
              <a:t>Energie rinnovabili </a:t>
            </a:r>
            <a:r>
              <a:rPr lang="it-IT" altLang="it-IT" dirty="0">
                <a:solidFill>
                  <a:schemeClr val="accent2"/>
                </a:solidFill>
              </a:rPr>
              <a:t>(Target 7.2, Regione ER); </a:t>
            </a:r>
            <a:r>
              <a:rPr lang="it-IT" altLang="it-IT" b="1" dirty="0">
                <a:solidFill>
                  <a:schemeClr val="accent2"/>
                </a:solidFill>
              </a:rPr>
              <a:t>Offerta del trasporto pubblico </a:t>
            </a:r>
            <a:r>
              <a:rPr lang="it-IT" altLang="it-IT" dirty="0">
                <a:solidFill>
                  <a:schemeClr val="accent2"/>
                </a:solidFill>
              </a:rPr>
              <a:t>(Target 11.2, Comune RA); </a:t>
            </a:r>
            <a:r>
              <a:rPr lang="it-IT" altLang="it-IT" b="1" dirty="0">
                <a:solidFill>
                  <a:schemeClr val="accent2"/>
                </a:solidFill>
              </a:rPr>
              <a:t>Traffico motorizzato</a:t>
            </a:r>
            <a:r>
              <a:rPr lang="it-IT" altLang="it-IT" dirty="0">
                <a:solidFill>
                  <a:schemeClr val="accent2"/>
                </a:solidFill>
              </a:rPr>
              <a:t> (Target 11.2, Regione ER);</a:t>
            </a:r>
            <a:endParaRPr lang="it-IT" altLang="it-IT" dirty="0"/>
          </a:p>
          <a:p>
            <a:endParaRPr lang="it-IT" altLang="it-IT" dirty="0"/>
          </a:p>
          <a:p>
            <a:pPr marL="285750" indent="-285750">
              <a:buFont typeface="Arial" panose="020B0604020202020204" pitchFamily="34" charset="0"/>
              <a:buChar char="•"/>
            </a:pPr>
            <a:r>
              <a:rPr lang="it-IT" altLang="it-IT" b="1" dirty="0">
                <a:solidFill>
                  <a:srgbClr val="FF0000"/>
                </a:solidFill>
              </a:rPr>
              <a:t>peggiore del livello nazionale per 1 obiettivo:</a:t>
            </a:r>
            <a:r>
              <a:rPr lang="it-IT" altLang="it-IT" dirty="0">
                <a:solidFill>
                  <a:schemeClr val="accent2"/>
                </a:solidFill>
              </a:rPr>
              <a:t> </a:t>
            </a:r>
            <a:r>
              <a:rPr lang="it-IT" altLang="it-IT" b="1" dirty="0">
                <a:solidFill>
                  <a:srgbClr val="FF0000"/>
                </a:solidFill>
              </a:rPr>
              <a:t>Qualità dell’aria </a:t>
            </a:r>
            <a:r>
              <a:rPr lang="it-IT" altLang="it-IT" dirty="0">
                <a:solidFill>
                  <a:srgbClr val="FF0000"/>
                </a:solidFill>
              </a:rPr>
              <a:t>(Target 11.6,  Comune RA). </a:t>
            </a:r>
          </a:p>
        </p:txBody>
      </p:sp>
      <p:sp>
        <p:nvSpPr>
          <p:cNvPr id="19" name="CasellaDiTesto 18">
            <a:extLst>
              <a:ext uri="{FF2B5EF4-FFF2-40B4-BE49-F238E27FC236}">
                <a16:creationId xmlns:a16="http://schemas.microsoft.com/office/drawing/2014/main" id="{22DC76D3-BD48-E233-42C8-2DB333EF0894}"/>
              </a:ext>
            </a:extLst>
          </p:cNvPr>
          <p:cNvSpPr txBox="1"/>
          <p:nvPr/>
        </p:nvSpPr>
        <p:spPr>
          <a:xfrm>
            <a:off x="181863" y="6735552"/>
            <a:ext cx="6746358" cy="861774"/>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5 e 8. Obiettivi contenuti nel Patto per il lavoro e per il clima RER, 2020</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6. Obiettivo contenuto in </a:t>
            </a:r>
            <a:r>
              <a:rPr lang="it-IT" sz="1000" dirty="0" err="1">
                <a:effectLst/>
                <a:latin typeface="Calibri" panose="020F0502020204030204" pitchFamily="34" charset="0"/>
                <a:ea typeface="Times New Roman" panose="02020603050405020304" pitchFamily="18" charset="0"/>
                <a:cs typeface="Calibri" panose="020F0502020204030204" pitchFamily="34" charset="0"/>
              </a:rPr>
              <a:t>Repower</a:t>
            </a:r>
            <a:r>
              <a:rPr lang="it-IT" sz="1000" dirty="0">
                <a:effectLst/>
                <a:latin typeface="Calibri" panose="020F0502020204030204" pitchFamily="34" charset="0"/>
                <a:ea typeface="Times New Roman" panose="02020603050405020304" pitchFamily="18" charset="0"/>
                <a:cs typeface="Calibri" panose="020F0502020204030204" pitchFamily="34" charset="0"/>
              </a:rPr>
              <a:t> EU, 2022</a:t>
            </a:r>
          </a:p>
          <a:p>
            <a:r>
              <a:rPr lang="it-IT" sz="1000" dirty="0">
                <a:latin typeface="Calibri" panose="020F0502020204030204" pitchFamily="34" charset="0"/>
                <a:ea typeface="Times New Roman" panose="02020603050405020304" pitchFamily="18" charset="0"/>
                <a:cs typeface="Calibri" panose="020F0502020204030204" pitchFamily="34" charset="0"/>
              </a:rPr>
              <a:t>7. Obiettivo ricavato con il metodo Eurostat </a:t>
            </a:r>
          </a:p>
          <a:p>
            <a:r>
              <a:rPr lang="it-IT" sz="1000" dirty="0">
                <a:latin typeface="Calibri" panose="020F0502020204030204" pitchFamily="34" charset="0"/>
                <a:ea typeface="Times New Roman" panose="02020603050405020304" pitchFamily="18" charset="0"/>
                <a:cs typeface="Calibri" panose="020F0502020204030204" pitchFamily="34" charset="0"/>
              </a:rPr>
              <a:t>8. Obiettivo dell’</a:t>
            </a:r>
            <a:r>
              <a:rPr lang="it-IT" sz="1000" dirty="0">
                <a:effectLst/>
                <a:latin typeface="Calibri" panose="020F0502020204030204" pitchFamily="34" charset="0"/>
                <a:ea typeface="Times New Roman" panose="02020603050405020304" pitchFamily="18" charset="0"/>
                <a:cs typeface="Times New Roman" panose="02020603050405020304" pitchFamily="18" charset="0"/>
              </a:rPr>
              <a:t>Organizzazione mondiale della Sanità, 2021</a:t>
            </a:r>
            <a:endParaRPr lang="it-IT" sz="1000" dirty="0">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C3FC312B-97CF-DEB6-DEF7-EC30D4C3F0B7}"/>
              </a:ext>
            </a:extLst>
          </p:cNvPr>
          <p:cNvPicPr>
            <a:picLocks noChangeAspect="1"/>
          </p:cNvPicPr>
          <p:nvPr/>
        </p:nvPicPr>
        <p:blipFill>
          <a:blip r:embed="rId3"/>
          <a:stretch>
            <a:fillRect/>
          </a:stretch>
        </p:blipFill>
        <p:spPr>
          <a:xfrm>
            <a:off x="4922069" y="717884"/>
            <a:ext cx="7920880" cy="6660520"/>
          </a:xfrm>
          <a:prstGeom prst="rect">
            <a:avLst/>
          </a:prstGeom>
        </p:spPr>
      </p:pic>
    </p:spTree>
    <p:extLst>
      <p:ext uri="{BB962C8B-B14F-4D97-AF65-F5344CB8AC3E}">
        <p14:creationId xmlns:p14="http://schemas.microsoft.com/office/powerpoint/2010/main" val="35551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AMBIENTALE (3)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169541" y="1117129"/>
            <a:ext cx="4248472" cy="3970318"/>
          </a:xfrm>
          <a:prstGeom prst="rect">
            <a:avLst/>
          </a:prstGeom>
          <a:noFill/>
        </p:spPr>
        <p:txBody>
          <a:bodyPr wrap="square" rtlCol="0">
            <a:spAutoFit/>
          </a:bodyPr>
          <a:lstStyle/>
          <a:p>
            <a:r>
              <a:rPr lang="it-IT" altLang="it-IT" dirty="0"/>
              <a:t>L’Unione dei Comuni della Bassa Romagna (o la Provincia di Ravenna o il Comune di Ravenna o la Regione Emilia-Romagna quando non ci sono i dati) presentano un andamento:</a:t>
            </a:r>
          </a:p>
          <a:p>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2 obiettivi:</a:t>
            </a:r>
            <a:r>
              <a:rPr lang="it-IT" altLang="it-IT" dirty="0">
                <a:solidFill>
                  <a:schemeClr val="accent2"/>
                </a:solidFill>
              </a:rPr>
              <a:t> </a:t>
            </a:r>
            <a:r>
              <a:rPr lang="it-IT" altLang="it-IT" b="1" dirty="0">
                <a:solidFill>
                  <a:schemeClr val="accent2"/>
                </a:solidFill>
              </a:rPr>
              <a:t>Aree marine protette </a:t>
            </a:r>
            <a:r>
              <a:rPr lang="it-IT" altLang="it-IT" dirty="0">
                <a:solidFill>
                  <a:schemeClr val="accent2"/>
                </a:solidFill>
              </a:rPr>
              <a:t>(Target 14.5, Regione ER); </a:t>
            </a:r>
            <a:r>
              <a:rPr lang="it-IT" altLang="it-IT" b="1" dirty="0">
                <a:solidFill>
                  <a:schemeClr val="accent2"/>
                </a:solidFill>
              </a:rPr>
              <a:t>Consumo di suolo </a:t>
            </a:r>
            <a:r>
              <a:rPr lang="it-IT" altLang="it-IT" dirty="0">
                <a:solidFill>
                  <a:schemeClr val="accent2"/>
                </a:solidFill>
              </a:rPr>
              <a:t>(Target 15.3, Unione dei Comuni BR);</a:t>
            </a:r>
          </a:p>
          <a:p>
            <a:pPr marL="285750" indent="-285750">
              <a:buFont typeface="Arial" panose="020B0604020202020204" pitchFamily="34" charset="0"/>
              <a:buChar char="•"/>
            </a:pPr>
            <a:endParaRPr lang="it-IT" altLang="it-IT" dirty="0"/>
          </a:p>
          <a:p>
            <a:pPr marL="285750" indent="-285750">
              <a:buFont typeface="Arial" panose="020B0604020202020204" pitchFamily="34" charset="0"/>
              <a:buChar char="•"/>
            </a:pPr>
            <a:r>
              <a:rPr lang="it-IT" altLang="it-IT" b="1" dirty="0">
                <a:solidFill>
                  <a:srgbClr val="FF0000"/>
                </a:solidFill>
              </a:rPr>
              <a:t>peggiore del livello nazionale per 1 obiettivo: Emissioni di CO2 </a:t>
            </a:r>
            <a:r>
              <a:rPr lang="it-IT" altLang="it-IT" dirty="0">
                <a:solidFill>
                  <a:srgbClr val="FF0000"/>
                </a:solidFill>
              </a:rPr>
              <a:t>(Target 13.2, Regione ER).</a:t>
            </a:r>
          </a:p>
        </p:txBody>
      </p:sp>
      <p:sp>
        <p:nvSpPr>
          <p:cNvPr id="19" name="CasellaDiTesto 18">
            <a:extLst>
              <a:ext uri="{FF2B5EF4-FFF2-40B4-BE49-F238E27FC236}">
                <a16:creationId xmlns:a16="http://schemas.microsoft.com/office/drawing/2014/main" id="{22DC76D3-BD48-E233-42C8-2DB333EF0894}"/>
              </a:ext>
            </a:extLst>
          </p:cNvPr>
          <p:cNvSpPr txBox="1"/>
          <p:nvPr/>
        </p:nvSpPr>
        <p:spPr>
          <a:xfrm>
            <a:off x="169541" y="6575910"/>
            <a:ext cx="6746358" cy="1015663"/>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10. Obiettivo contenuto nel Green deal UE, 2019</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11, 12 e 14. Obiettivi contenuti nella Strategia europea per la biodiversità, 2020  </a:t>
            </a:r>
          </a:p>
          <a:p>
            <a:r>
              <a:rPr lang="it-IT" sz="1000" dirty="0">
                <a:latin typeface="Calibri" panose="020F0502020204030204" pitchFamily="34" charset="0"/>
                <a:ea typeface="Times New Roman" panose="02020603050405020304" pitchFamily="18" charset="0"/>
                <a:cs typeface="Calibri" panose="020F0502020204030204" pitchFamily="34" charset="0"/>
              </a:rPr>
              <a:t>13. Obiettivo contenuto nel Piano per la Transizione ecologica, 2022</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p>
            <a:endParaRPr lang="it-IT" sz="1000" dirty="0">
              <a:latin typeface="Calibri" panose="020F0502020204030204" pitchFamily="34" charset="0"/>
              <a:cs typeface="Calibri" panose="020F0502020204030204" pitchFamily="34" charset="0"/>
            </a:endParaRPr>
          </a:p>
          <a:p>
            <a:endParaRPr lang="it-IT" sz="1000" dirty="0">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3348B376-402A-6A14-9563-A9477A5D28ED}"/>
              </a:ext>
            </a:extLst>
          </p:cNvPr>
          <p:cNvPicPr>
            <a:picLocks noChangeAspect="1"/>
          </p:cNvPicPr>
          <p:nvPr/>
        </p:nvPicPr>
        <p:blipFill>
          <a:blip r:embed="rId3"/>
          <a:stretch>
            <a:fillRect/>
          </a:stretch>
        </p:blipFill>
        <p:spPr>
          <a:xfrm>
            <a:off x="5066085" y="829097"/>
            <a:ext cx="7416824" cy="6516988"/>
          </a:xfrm>
          <a:prstGeom prst="rect">
            <a:avLst/>
          </a:prstGeom>
        </p:spPr>
      </p:pic>
    </p:spTree>
    <p:extLst>
      <p:ext uri="{BB962C8B-B14F-4D97-AF65-F5344CB8AC3E}">
        <p14:creationId xmlns:p14="http://schemas.microsoft.com/office/powerpoint/2010/main" val="13058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ECONOMICA (1)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241549" y="1314262"/>
            <a:ext cx="4534112" cy="1470974"/>
          </a:xfrm>
          <a:prstGeom prst="rect">
            <a:avLst/>
          </a:prstGeom>
          <a:noFill/>
        </p:spPr>
        <p:txBody>
          <a:bodyPr wrap="square" rtlCol="0">
            <a:spAutoFit/>
          </a:bodyPr>
          <a:lstStyle/>
          <a:p>
            <a:r>
              <a:rPr lang="it-IT" altLang="it-IT" dirty="0"/>
              <a:t>L’Unione dei Comuni della Bassa Romagna (o la Provincia di Ravenna o il Comune di Ravenna o la Regione Emilia-Romagna quando non ci sono i dati) presentano un andamento:</a:t>
            </a:r>
          </a:p>
          <a:p>
            <a:pPr algn="just"/>
            <a:endParaRPr lang="it-IT" altLang="it-IT" dirty="0"/>
          </a:p>
        </p:txBody>
      </p:sp>
      <p:sp>
        <p:nvSpPr>
          <p:cNvPr id="19" name="CasellaDiTesto 18">
            <a:extLst>
              <a:ext uri="{FF2B5EF4-FFF2-40B4-BE49-F238E27FC236}">
                <a16:creationId xmlns:a16="http://schemas.microsoft.com/office/drawing/2014/main" id="{22DC76D3-BD48-E233-42C8-2DB333EF0894}"/>
              </a:ext>
            </a:extLst>
          </p:cNvPr>
          <p:cNvSpPr txBox="1"/>
          <p:nvPr/>
        </p:nvSpPr>
        <p:spPr>
          <a:xfrm>
            <a:off x="169541" y="6584265"/>
            <a:ext cx="6746358" cy="707886"/>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 </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15. Obiettivo contenuto nel Pilastro europeo sui diritti sociali, 2021</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16, 17 e 18. Obiettivi contenuti nel Patto per il lavoro e per il clima RER, 2020 </a:t>
            </a: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Immagine 1">
            <a:extLst>
              <a:ext uri="{FF2B5EF4-FFF2-40B4-BE49-F238E27FC236}">
                <a16:creationId xmlns:a16="http://schemas.microsoft.com/office/drawing/2014/main" id="{8B63832F-5D52-6813-7050-DF04656797CC}"/>
              </a:ext>
            </a:extLst>
          </p:cNvPr>
          <p:cNvPicPr>
            <a:picLocks noChangeAspect="1"/>
          </p:cNvPicPr>
          <p:nvPr/>
        </p:nvPicPr>
        <p:blipFill>
          <a:blip r:embed="rId3"/>
          <a:stretch>
            <a:fillRect/>
          </a:stretch>
        </p:blipFill>
        <p:spPr>
          <a:xfrm>
            <a:off x="4778053" y="784730"/>
            <a:ext cx="8095495" cy="6202912"/>
          </a:xfrm>
          <a:prstGeom prst="rect">
            <a:avLst/>
          </a:prstGeom>
        </p:spPr>
      </p:pic>
      <p:sp>
        <p:nvSpPr>
          <p:cNvPr id="6" name="CasellaDiTesto 5">
            <a:extLst>
              <a:ext uri="{FF2B5EF4-FFF2-40B4-BE49-F238E27FC236}">
                <a16:creationId xmlns:a16="http://schemas.microsoft.com/office/drawing/2014/main" id="{DBAB5880-7643-DD1F-84C6-B30E586C2C68}"/>
              </a:ext>
            </a:extLst>
          </p:cNvPr>
          <p:cNvSpPr txBox="1"/>
          <p:nvPr/>
        </p:nvSpPr>
        <p:spPr>
          <a:xfrm>
            <a:off x="169541" y="2557289"/>
            <a:ext cx="4320480" cy="3416320"/>
          </a:xfrm>
          <a:prstGeom prst="rect">
            <a:avLst/>
          </a:prstGeom>
          <a:noFill/>
        </p:spPr>
        <p:txBody>
          <a:bodyPr wrap="square">
            <a:spAutoFit/>
          </a:bodyPr>
          <a:lstStyle/>
          <a:p>
            <a:pPr marL="285750" indent="-285750">
              <a:buFont typeface="Arial" panose="020B0604020202020204" pitchFamily="34" charset="0"/>
              <a:buChar char="•"/>
            </a:pPr>
            <a:r>
              <a:rPr lang="it-IT" altLang="it-IT" b="1" dirty="0">
                <a:solidFill>
                  <a:schemeClr val="accent6"/>
                </a:solidFill>
              </a:rPr>
              <a:t>migliore del livello nazionale per 1 obiettivo: Tasso di occupazione </a:t>
            </a:r>
            <a:r>
              <a:rPr lang="it-IT" altLang="it-IT" dirty="0">
                <a:solidFill>
                  <a:schemeClr val="accent6"/>
                </a:solidFill>
              </a:rPr>
              <a:t>(Target 8.5, Provincia RA);</a:t>
            </a:r>
          </a:p>
          <a:p>
            <a:pPr marL="285750" indent="-285750">
              <a:buFont typeface="Arial" panose="020B0604020202020204" pitchFamily="34" charset="0"/>
              <a:buChar char="•"/>
            </a:pPr>
            <a:endParaRPr lang="it-IT" altLang="it-IT" b="1" dirty="0">
              <a:solidFill>
                <a:schemeClr val="accent2"/>
              </a:solidFill>
            </a:endParaRPr>
          </a:p>
          <a:p>
            <a:pPr marL="285750" indent="-285750">
              <a:buFont typeface="Arial" panose="020B0604020202020204" pitchFamily="34" charset="0"/>
              <a:buChar char="•"/>
            </a:pPr>
            <a:r>
              <a:rPr lang="it-IT" altLang="it-IT" b="1" dirty="0">
                <a:solidFill>
                  <a:schemeClr val="accent2"/>
                </a:solidFill>
              </a:rPr>
              <a:t>identico al livello nazionale per 1 obiettivo:</a:t>
            </a:r>
            <a:r>
              <a:rPr lang="it-IT" altLang="it-IT" dirty="0">
                <a:solidFill>
                  <a:schemeClr val="accent2"/>
                </a:solidFill>
              </a:rPr>
              <a:t> </a:t>
            </a:r>
            <a:r>
              <a:rPr lang="it-IT" altLang="it-IT" b="1" dirty="0">
                <a:solidFill>
                  <a:schemeClr val="accent2"/>
                </a:solidFill>
              </a:rPr>
              <a:t>Occupazione non regolare </a:t>
            </a:r>
            <a:r>
              <a:rPr lang="it-IT" altLang="it-IT" dirty="0">
                <a:solidFill>
                  <a:schemeClr val="accent2"/>
                </a:solidFill>
              </a:rPr>
              <a:t>(Target 8.5, Regione ER);</a:t>
            </a:r>
            <a:endParaRPr lang="it-IT" altLang="it-IT" dirty="0"/>
          </a:p>
          <a:p>
            <a:endParaRPr lang="it-IT" altLang="it-IT" dirty="0"/>
          </a:p>
          <a:p>
            <a:pPr marL="285750" indent="-285750">
              <a:buFont typeface="Arial" panose="020B0604020202020204" pitchFamily="34" charset="0"/>
              <a:buChar char="•"/>
            </a:pPr>
            <a:r>
              <a:rPr lang="it-IT" altLang="it-IT" b="1" dirty="0">
                <a:solidFill>
                  <a:srgbClr val="FF0000"/>
                </a:solidFill>
              </a:rPr>
              <a:t>peggiore del livello nazionale per 2 obiettivi: Disoccupazione </a:t>
            </a:r>
            <a:r>
              <a:rPr lang="it-IT" altLang="it-IT" dirty="0">
                <a:solidFill>
                  <a:srgbClr val="FF0000"/>
                </a:solidFill>
              </a:rPr>
              <a:t>(Target 8.5, Provincia RA);</a:t>
            </a:r>
            <a:r>
              <a:rPr lang="it-IT" altLang="it-IT" dirty="0">
                <a:solidFill>
                  <a:schemeClr val="accent2"/>
                </a:solidFill>
              </a:rPr>
              <a:t> </a:t>
            </a:r>
            <a:r>
              <a:rPr lang="it-IT" altLang="it-IT" b="1" dirty="0">
                <a:solidFill>
                  <a:srgbClr val="FF0000"/>
                </a:solidFill>
              </a:rPr>
              <a:t>Bassa paga </a:t>
            </a:r>
            <a:r>
              <a:rPr lang="it-IT" altLang="it-IT" dirty="0">
                <a:solidFill>
                  <a:srgbClr val="FF0000"/>
                </a:solidFill>
              </a:rPr>
              <a:t>(Target 8.5, Regione ER).</a:t>
            </a:r>
            <a:endParaRPr lang="it-IT" altLang="it-IT" b="1" dirty="0">
              <a:solidFill>
                <a:srgbClr val="FF0000"/>
              </a:solidFill>
            </a:endParaRPr>
          </a:p>
        </p:txBody>
      </p:sp>
    </p:spTree>
    <p:extLst>
      <p:ext uri="{BB962C8B-B14F-4D97-AF65-F5344CB8AC3E}">
        <p14:creationId xmlns:p14="http://schemas.microsoft.com/office/powerpoint/2010/main" val="129511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ECONOMICA (2)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6010" y="1837209"/>
            <a:ext cx="4318906" cy="3139321"/>
          </a:xfrm>
          <a:prstGeom prst="rect">
            <a:avLst/>
          </a:prstGeom>
          <a:noFill/>
        </p:spPr>
        <p:txBody>
          <a:bodyPr wrap="square" rtlCol="0">
            <a:spAutoFit/>
          </a:bodyPr>
          <a:lstStyle/>
          <a:p>
            <a:r>
              <a:rPr lang="it-IT" altLang="it-IT" dirty="0"/>
              <a:t>L’Unione dei Comuni della Bassa Romagna (o la Provincia di Ravenna o il Comune di Ravenna o la Regione Emilia-Romagna quando non ci sono i dati) presentano un andamento:</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2  obiettivi: Quota di NEET</a:t>
            </a:r>
            <a:r>
              <a:rPr lang="it-IT" altLang="it-IT" dirty="0">
                <a:solidFill>
                  <a:schemeClr val="accent6"/>
                </a:solidFill>
              </a:rPr>
              <a:t> (Target 8.6, Provincia RA); </a:t>
            </a:r>
            <a:r>
              <a:rPr lang="it-IT" altLang="it-IT" b="1" dirty="0">
                <a:solidFill>
                  <a:schemeClr val="accent6"/>
                </a:solidFill>
              </a:rPr>
              <a:t>Spesa per ricerca e sviluppo </a:t>
            </a:r>
            <a:r>
              <a:rPr lang="it-IT" altLang="it-IT" dirty="0">
                <a:solidFill>
                  <a:schemeClr val="accent6"/>
                </a:solidFill>
              </a:rPr>
              <a:t>(Target 9.5, Regione ER).</a:t>
            </a:r>
            <a:endParaRPr lang="it-IT" altLang="it-IT" b="1" dirty="0">
              <a:solidFill>
                <a:schemeClr val="accent6"/>
              </a:solidFill>
            </a:endParaRPr>
          </a:p>
          <a:p>
            <a:endParaRPr lang="it-IT" altLang="it-IT" dirty="0"/>
          </a:p>
        </p:txBody>
      </p:sp>
      <p:sp>
        <p:nvSpPr>
          <p:cNvPr id="19" name="CasellaDiTesto 18">
            <a:extLst>
              <a:ext uri="{FF2B5EF4-FFF2-40B4-BE49-F238E27FC236}">
                <a16:creationId xmlns:a16="http://schemas.microsoft.com/office/drawing/2014/main" id="{22DC76D3-BD48-E233-42C8-2DB333EF0894}"/>
              </a:ext>
            </a:extLst>
          </p:cNvPr>
          <p:cNvSpPr txBox="1"/>
          <p:nvPr/>
        </p:nvSpPr>
        <p:spPr>
          <a:xfrm>
            <a:off x="169541" y="6672347"/>
            <a:ext cx="6746358" cy="861774"/>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19. Obiettivo contenuto nel Patto per il lavoro e per il clima RER, 2020</a:t>
            </a:r>
          </a:p>
          <a:p>
            <a:r>
              <a:rPr lang="it-IT" sz="1000" dirty="0">
                <a:latin typeface="Calibri" panose="020F0502020204030204" pitchFamily="34" charset="0"/>
                <a:ea typeface="Times New Roman" panose="02020603050405020304" pitchFamily="18" charset="0"/>
                <a:cs typeface="Calibri" panose="020F0502020204030204" pitchFamily="34" charset="0"/>
              </a:rPr>
              <a:t>20. </a:t>
            </a:r>
            <a:r>
              <a:rPr lang="it-IT" sz="1000" dirty="0">
                <a:effectLst/>
                <a:latin typeface="Calibri" panose="020F0502020204030204" pitchFamily="34" charset="0"/>
                <a:ea typeface="Times New Roman" panose="02020603050405020304" pitchFamily="18" charset="0"/>
                <a:cs typeface="Calibri" panose="020F0502020204030204" pitchFamily="34" charset="0"/>
              </a:rPr>
              <a:t>Obiettivo contenuto nello Spazio europeo della ricerca, 2020</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21. Obiettivo contenuto nel Piano Italia a 1 Giga, 2021</a:t>
            </a: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Immagine 1">
            <a:extLst>
              <a:ext uri="{FF2B5EF4-FFF2-40B4-BE49-F238E27FC236}">
                <a16:creationId xmlns:a16="http://schemas.microsoft.com/office/drawing/2014/main" id="{87752444-D9D0-0FA8-B89B-0D9B6FB165B1}"/>
              </a:ext>
            </a:extLst>
          </p:cNvPr>
          <p:cNvPicPr>
            <a:picLocks noChangeAspect="1"/>
          </p:cNvPicPr>
          <p:nvPr/>
        </p:nvPicPr>
        <p:blipFill>
          <a:blip r:embed="rId3"/>
          <a:stretch>
            <a:fillRect/>
          </a:stretch>
        </p:blipFill>
        <p:spPr>
          <a:xfrm>
            <a:off x="4312896" y="1333153"/>
            <a:ext cx="8708384" cy="5184576"/>
          </a:xfrm>
          <a:prstGeom prst="rect">
            <a:avLst/>
          </a:prstGeom>
        </p:spPr>
      </p:pic>
    </p:spTree>
    <p:extLst>
      <p:ext uri="{BB962C8B-B14F-4D97-AF65-F5344CB8AC3E}">
        <p14:creationId xmlns:p14="http://schemas.microsoft.com/office/powerpoint/2010/main" val="236294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ECONOMICA (3)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1" y="1963988"/>
            <a:ext cx="4318906" cy="3139321"/>
          </a:xfrm>
          <a:prstGeom prst="rect">
            <a:avLst/>
          </a:prstGeom>
          <a:noFill/>
        </p:spPr>
        <p:txBody>
          <a:bodyPr wrap="square" rtlCol="0">
            <a:spAutoFit/>
          </a:bodyPr>
          <a:lstStyle/>
          <a:p>
            <a:r>
              <a:rPr lang="it-IT" altLang="it-IT" dirty="0"/>
              <a:t>L’Unione dei Comuni della Bassa Romagna (o la Provincia di Ravenna o la Regione Emilia-Romagna quando non ci sono i dati) presentano un andamento:</a:t>
            </a:r>
          </a:p>
          <a:p>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2 obiettivi:</a:t>
            </a:r>
            <a:r>
              <a:rPr lang="it-IT" altLang="it-IT" dirty="0">
                <a:solidFill>
                  <a:schemeClr val="accent2"/>
                </a:solidFill>
              </a:rPr>
              <a:t> </a:t>
            </a:r>
            <a:r>
              <a:rPr lang="it-IT" altLang="it-IT" b="1" dirty="0">
                <a:solidFill>
                  <a:schemeClr val="accent2"/>
                </a:solidFill>
              </a:rPr>
              <a:t>Riciclaggio dei rifiuti </a:t>
            </a:r>
            <a:r>
              <a:rPr lang="it-IT" altLang="it-IT" dirty="0">
                <a:solidFill>
                  <a:schemeClr val="accent2"/>
                </a:solidFill>
              </a:rPr>
              <a:t>(Target 12.5, Regione ER); </a:t>
            </a:r>
            <a:r>
              <a:rPr lang="it-IT" altLang="it-IT" b="1" dirty="0">
                <a:solidFill>
                  <a:schemeClr val="accent2"/>
                </a:solidFill>
              </a:rPr>
              <a:t>Raccolta differenziata rifiuti </a:t>
            </a:r>
            <a:r>
              <a:rPr lang="it-IT" altLang="it-IT" dirty="0">
                <a:solidFill>
                  <a:schemeClr val="accent2"/>
                </a:solidFill>
              </a:rPr>
              <a:t>(Target 12.4, Unione dei Comuni BR). </a:t>
            </a:r>
            <a:endParaRPr lang="it-IT" altLang="it-IT" dirty="0"/>
          </a:p>
          <a:p>
            <a:pPr marL="285750" indent="-285750">
              <a:buFont typeface="Arial" panose="020B0604020202020204" pitchFamily="34" charset="0"/>
              <a:buChar char="•"/>
            </a:pPr>
            <a:endParaRPr lang="it-IT" altLang="it-IT" dirty="0"/>
          </a:p>
        </p:txBody>
      </p:sp>
      <p:sp>
        <p:nvSpPr>
          <p:cNvPr id="19" name="CasellaDiTesto 18">
            <a:extLst>
              <a:ext uri="{FF2B5EF4-FFF2-40B4-BE49-F238E27FC236}">
                <a16:creationId xmlns:a16="http://schemas.microsoft.com/office/drawing/2014/main" id="{22DC76D3-BD48-E233-42C8-2DB333EF0894}"/>
              </a:ext>
            </a:extLst>
          </p:cNvPr>
          <p:cNvSpPr txBox="1"/>
          <p:nvPr/>
        </p:nvSpPr>
        <p:spPr>
          <a:xfrm>
            <a:off x="313557" y="6928727"/>
            <a:ext cx="6746358" cy="400110"/>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22 e 23. Obiettivi contenuti nel Patto per il lavoro e per il clima RER, 2020</a:t>
            </a:r>
          </a:p>
        </p:txBody>
      </p:sp>
      <p:pic>
        <p:nvPicPr>
          <p:cNvPr id="4" name="Immagine 3">
            <a:extLst>
              <a:ext uri="{FF2B5EF4-FFF2-40B4-BE49-F238E27FC236}">
                <a16:creationId xmlns:a16="http://schemas.microsoft.com/office/drawing/2014/main" id="{5618210A-A12A-7AC8-1F5A-1DCB7FF4AC95}"/>
              </a:ext>
            </a:extLst>
          </p:cNvPr>
          <p:cNvPicPr>
            <a:picLocks noChangeAspect="1"/>
          </p:cNvPicPr>
          <p:nvPr/>
        </p:nvPicPr>
        <p:blipFill>
          <a:blip r:embed="rId3"/>
          <a:stretch>
            <a:fillRect/>
          </a:stretch>
        </p:blipFill>
        <p:spPr>
          <a:xfrm>
            <a:off x="4490021" y="1477169"/>
            <a:ext cx="8536698" cy="4158367"/>
          </a:xfrm>
          <a:prstGeom prst="rect">
            <a:avLst/>
          </a:prstGeom>
        </p:spPr>
      </p:pic>
    </p:spTree>
    <p:extLst>
      <p:ext uri="{BB962C8B-B14F-4D97-AF65-F5344CB8AC3E}">
        <p14:creationId xmlns:p14="http://schemas.microsoft.com/office/powerpoint/2010/main" val="321311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ISTITUZIONALE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4104" y="1837209"/>
            <a:ext cx="4318906" cy="4801314"/>
          </a:xfrm>
          <a:prstGeom prst="rect">
            <a:avLst/>
          </a:prstGeom>
          <a:noFill/>
        </p:spPr>
        <p:txBody>
          <a:bodyPr wrap="square" rtlCol="0">
            <a:spAutoFit/>
          </a:bodyPr>
          <a:lstStyle/>
          <a:p>
            <a:r>
              <a:rPr lang="it-IT" altLang="it-IT" dirty="0"/>
              <a:t>L’Unione dei Comuni della Bassa Romagna (o la Provincia di Ravenna o il Comune di Ravenna o la Regione Emilia-Romagna quando non ci sono i dati) presentano un andamento:</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1  obiettivo: Affollamento carceri </a:t>
            </a:r>
            <a:r>
              <a:rPr lang="it-IT" altLang="it-IT" dirty="0">
                <a:solidFill>
                  <a:schemeClr val="accent6"/>
                </a:solidFill>
              </a:rPr>
              <a:t>(Target 16.3, Provincia RA); </a:t>
            </a:r>
          </a:p>
          <a:p>
            <a:pPr marL="285750" indent="-285750">
              <a:buFont typeface="Arial" panose="020B0604020202020204" pitchFamily="34" charset="0"/>
              <a:buChar char="•"/>
            </a:pPr>
            <a:endParaRPr lang="it-IT" altLang="it-IT" b="1" dirty="0">
              <a:solidFill>
                <a:schemeClr val="accent2"/>
              </a:solidFill>
            </a:endParaRPr>
          </a:p>
          <a:p>
            <a:pPr marL="285750" indent="-285750">
              <a:buFont typeface="Arial" panose="020B0604020202020204" pitchFamily="34" charset="0"/>
              <a:buChar char="•"/>
            </a:pPr>
            <a:r>
              <a:rPr lang="it-IT" altLang="it-IT" b="1" dirty="0">
                <a:solidFill>
                  <a:schemeClr val="accent2"/>
                </a:solidFill>
              </a:rPr>
              <a:t>identico al livello nazionale per 1 obiettivo:</a:t>
            </a:r>
            <a:r>
              <a:rPr lang="it-IT" altLang="it-IT" dirty="0">
                <a:solidFill>
                  <a:schemeClr val="accent2"/>
                </a:solidFill>
              </a:rPr>
              <a:t> </a:t>
            </a:r>
            <a:r>
              <a:rPr lang="it-IT" altLang="it-IT" b="1" dirty="0">
                <a:solidFill>
                  <a:schemeClr val="accent2"/>
                </a:solidFill>
              </a:rPr>
              <a:t>Durata procedimenti civili </a:t>
            </a:r>
            <a:r>
              <a:rPr lang="it-IT" altLang="it-IT" dirty="0">
                <a:solidFill>
                  <a:schemeClr val="accent2"/>
                </a:solidFill>
              </a:rPr>
              <a:t>(Target 16.7, Regione ER).</a:t>
            </a:r>
            <a:endParaRPr lang="it-IT" altLang="it-IT" dirty="0"/>
          </a:p>
          <a:p>
            <a:pPr marL="285750" indent="-285750">
              <a:buFont typeface="Arial" panose="020B0604020202020204" pitchFamily="34" charset="0"/>
              <a:buChar char="•"/>
            </a:pPr>
            <a:endParaRPr lang="it-IT" altLang="it-IT" dirty="0">
              <a:solidFill>
                <a:schemeClr val="accent6"/>
              </a:solidFill>
            </a:endParaRPr>
          </a:p>
          <a:p>
            <a:pPr marL="285750" indent="-285750">
              <a:buFont typeface="Arial" panose="020B0604020202020204" pitchFamily="34" charset="0"/>
              <a:buChar char="•"/>
            </a:pPr>
            <a:endParaRPr lang="it-IT" altLang="it-IT" dirty="0">
              <a:solidFill>
                <a:schemeClr val="accent6"/>
              </a:solidFill>
            </a:endParaRPr>
          </a:p>
          <a:p>
            <a:pPr marL="285750" indent="-285750">
              <a:buFont typeface="Arial" panose="020B0604020202020204" pitchFamily="34" charset="0"/>
              <a:buChar char="•"/>
            </a:pPr>
            <a:endParaRPr lang="it-IT" altLang="it-IT" dirty="0"/>
          </a:p>
          <a:p>
            <a:r>
              <a:rPr lang="it-IT" altLang="it-IT" dirty="0">
                <a:solidFill>
                  <a:schemeClr val="accent2"/>
                </a:solidFill>
              </a:rPr>
              <a:t> </a:t>
            </a:r>
            <a:endParaRPr lang="it-IT" altLang="it-IT" dirty="0">
              <a:solidFill>
                <a:srgbClr val="FF0000"/>
              </a:solidFill>
            </a:endParaRPr>
          </a:p>
        </p:txBody>
      </p:sp>
      <p:pic>
        <p:nvPicPr>
          <p:cNvPr id="8" name="Immagine 7">
            <a:extLst>
              <a:ext uri="{FF2B5EF4-FFF2-40B4-BE49-F238E27FC236}">
                <a16:creationId xmlns:a16="http://schemas.microsoft.com/office/drawing/2014/main" id="{5C630E55-62F9-A956-E246-8A18865B64B0}"/>
              </a:ext>
            </a:extLst>
          </p:cNvPr>
          <p:cNvPicPr>
            <a:picLocks noChangeAspect="1"/>
          </p:cNvPicPr>
          <p:nvPr/>
        </p:nvPicPr>
        <p:blipFill>
          <a:blip r:embed="rId3"/>
          <a:stretch>
            <a:fillRect/>
          </a:stretch>
        </p:blipFill>
        <p:spPr>
          <a:xfrm>
            <a:off x="4634037" y="1981225"/>
            <a:ext cx="8597580" cy="3248903"/>
          </a:xfrm>
          <a:prstGeom prst="rect">
            <a:avLst/>
          </a:prstGeom>
        </p:spPr>
      </p:pic>
      <p:sp>
        <p:nvSpPr>
          <p:cNvPr id="9" name="CasellaDiTesto 8">
            <a:extLst>
              <a:ext uri="{FF2B5EF4-FFF2-40B4-BE49-F238E27FC236}">
                <a16:creationId xmlns:a16="http://schemas.microsoft.com/office/drawing/2014/main" id="{458B3904-56A6-B816-7BD0-D2C3B027270B}"/>
              </a:ext>
            </a:extLst>
          </p:cNvPr>
          <p:cNvSpPr txBox="1"/>
          <p:nvPr/>
        </p:nvSpPr>
        <p:spPr>
          <a:xfrm>
            <a:off x="241549" y="6540556"/>
            <a:ext cx="6746358" cy="553998"/>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 </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24. Obiettivo individuato dagli esperti </a:t>
            </a:r>
            <a:r>
              <a:rPr lang="it-IT" sz="1000" dirty="0" err="1">
                <a:effectLst/>
                <a:latin typeface="Calibri" panose="020F0502020204030204" pitchFamily="34" charset="0"/>
                <a:ea typeface="Times New Roman" panose="02020603050405020304" pitchFamily="18" charset="0"/>
                <a:cs typeface="Calibri" panose="020F0502020204030204" pitchFamily="34" charset="0"/>
              </a:rPr>
              <a:t>ASviS</a:t>
            </a:r>
            <a:r>
              <a:rPr lang="it-IT" sz="1000" dirty="0">
                <a:effectLst/>
                <a:latin typeface="Calibri" panose="020F0502020204030204" pitchFamily="34" charset="0"/>
                <a:ea typeface="Times New Roman" panose="02020603050405020304" pitchFamily="18" charset="0"/>
                <a:cs typeface="Calibri" panose="020F0502020204030204" pitchFamily="34" charset="0"/>
              </a:rPr>
              <a:t> </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25. Obiettivo </a:t>
            </a:r>
            <a:r>
              <a:rPr lang="it-IT" sz="1000" dirty="0" err="1">
                <a:effectLst/>
                <a:latin typeface="Calibri" panose="020F0502020204030204" pitchFamily="34" charset="0"/>
                <a:ea typeface="Times New Roman" panose="02020603050405020304" pitchFamily="18" charset="0"/>
                <a:cs typeface="Calibri" panose="020F0502020204030204" pitchFamily="34" charset="0"/>
              </a:rPr>
              <a:t>ASviS</a:t>
            </a:r>
            <a:r>
              <a:rPr lang="it-IT" sz="1000" dirty="0">
                <a:effectLst/>
                <a:latin typeface="Calibri" panose="020F0502020204030204" pitchFamily="34" charset="0"/>
                <a:ea typeface="Times New Roman" panose="02020603050405020304" pitchFamily="18" charset="0"/>
                <a:cs typeface="Calibri" panose="020F0502020204030204" pitchFamily="34" charset="0"/>
              </a:rPr>
              <a:t>, confronto con la migliore delle Regioni italiane  </a:t>
            </a:r>
          </a:p>
        </p:txBody>
      </p:sp>
    </p:spTree>
    <p:extLst>
      <p:ext uri="{BB962C8B-B14F-4D97-AF65-F5344CB8AC3E}">
        <p14:creationId xmlns:p14="http://schemas.microsoft.com/office/powerpoint/2010/main" val="353273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SOCIALE (1)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1" y="1189137"/>
            <a:ext cx="4318906" cy="5078313"/>
          </a:xfrm>
          <a:prstGeom prst="rect">
            <a:avLst/>
          </a:prstGeom>
          <a:noFill/>
        </p:spPr>
        <p:txBody>
          <a:bodyPr wrap="square" rtlCol="0">
            <a:spAutoFit/>
          </a:bodyPr>
          <a:lstStyle/>
          <a:p>
            <a:r>
              <a:rPr lang="it-IT" altLang="it-IT" dirty="0"/>
              <a:t>L’Unione dei Comuni della Bassa Romagna (o la Provincia di Ravenna o la Regione Emilia-Romagna quando non ci sono i dati) presentano un andamento:</a:t>
            </a:r>
          </a:p>
          <a:p>
            <a:endParaRPr lang="it-IT" altLang="it-IT" b="1" dirty="0">
              <a:solidFill>
                <a:schemeClr val="accent6"/>
              </a:solidFill>
            </a:endParaRPr>
          </a:p>
          <a:p>
            <a:pPr marL="285750" indent="-285750">
              <a:buFont typeface="Arial" panose="020B0604020202020204" pitchFamily="34" charset="0"/>
              <a:buChar char="•"/>
            </a:pPr>
            <a:r>
              <a:rPr lang="it-IT" altLang="it-IT" b="1" dirty="0">
                <a:solidFill>
                  <a:schemeClr val="accent6"/>
                </a:solidFill>
              </a:rPr>
              <a:t>migliore del livello nazionale per 3 obiettivi: Copertura vaccinale </a:t>
            </a:r>
            <a:r>
              <a:rPr lang="it-IT" altLang="it-IT" dirty="0">
                <a:solidFill>
                  <a:schemeClr val="accent6"/>
                </a:solidFill>
              </a:rPr>
              <a:t>(Target 3.8, Regione ER);</a:t>
            </a:r>
            <a:r>
              <a:rPr lang="it-IT" altLang="it-IT" b="1" dirty="0">
                <a:solidFill>
                  <a:schemeClr val="accent6"/>
                </a:solidFill>
              </a:rPr>
              <a:t> Abbandono scolastico </a:t>
            </a:r>
            <a:r>
              <a:rPr lang="it-IT" altLang="it-IT" dirty="0">
                <a:solidFill>
                  <a:schemeClr val="accent6"/>
                </a:solidFill>
              </a:rPr>
              <a:t>(Target 4.1, Regione ER); </a:t>
            </a:r>
            <a:r>
              <a:rPr lang="it-IT" altLang="it-IT" b="1" dirty="0">
                <a:solidFill>
                  <a:schemeClr val="accent6"/>
                </a:solidFill>
              </a:rPr>
              <a:t>Incidenti stradali</a:t>
            </a:r>
            <a:r>
              <a:rPr lang="it-IT" altLang="it-IT" dirty="0">
                <a:solidFill>
                  <a:schemeClr val="accent6"/>
                </a:solidFill>
              </a:rPr>
              <a:t> (Target 3.6, Unione dei Comuni  BR).</a:t>
            </a:r>
          </a:p>
          <a:p>
            <a:pPr marL="285750" indent="-285750">
              <a:buFont typeface="Arial" panose="020B0604020202020204" pitchFamily="34" charset="0"/>
              <a:buChar char="•"/>
            </a:pPr>
            <a:endParaRPr lang="it-IT" altLang="it-IT" dirty="0">
              <a:solidFill>
                <a:schemeClr val="accent6"/>
              </a:solidFill>
            </a:endParaRPr>
          </a:p>
          <a:p>
            <a:r>
              <a:rPr lang="it-IT" altLang="it-IT" b="1" dirty="0">
                <a:solidFill>
                  <a:schemeClr val="accent6"/>
                </a:solidFill>
              </a:rPr>
              <a:t> </a:t>
            </a:r>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2 obiettivi:</a:t>
            </a:r>
            <a:r>
              <a:rPr lang="it-IT" altLang="it-IT" dirty="0">
                <a:solidFill>
                  <a:schemeClr val="accent2"/>
                </a:solidFill>
              </a:rPr>
              <a:t> </a:t>
            </a:r>
            <a:r>
              <a:rPr lang="it-IT" altLang="it-IT" b="1" dirty="0">
                <a:solidFill>
                  <a:schemeClr val="accent2"/>
                </a:solidFill>
              </a:rPr>
              <a:t>Povertà </a:t>
            </a:r>
            <a:r>
              <a:rPr lang="it-IT" altLang="it-IT" dirty="0">
                <a:solidFill>
                  <a:schemeClr val="accent2"/>
                </a:solidFill>
              </a:rPr>
              <a:t>(Target 1.2, Regione ER) ; </a:t>
            </a:r>
            <a:r>
              <a:rPr lang="it-IT" altLang="it-IT" b="1" dirty="0">
                <a:solidFill>
                  <a:schemeClr val="accent2"/>
                </a:solidFill>
              </a:rPr>
              <a:t>Malattie croniche non trasmissibili </a:t>
            </a:r>
            <a:r>
              <a:rPr lang="it-IT" altLang="it-IT" dirty="0">
                <a:solidFill>
                  <a:schemeClr val="accent2"/>
                </a:solidFill>
              </a:rPr>
              <a:t>(Target 3.4, Regione ER).</a:t>
            </a:r>
            <a:endParaRPr lang="it-IT" altLang="it-IT" dirty="0"/>
          </a:p>
          <a:p>
            <a:endParaRPr lang="it-IT" altLang="it-IT" dirty="0">
              <a:solidFill>
                <a:srgbClr val="FF0000"/>
              </a:solidFill>
            </a:endParaRPr>
          </a:p>
        </p:txBody>
      </p:sp>
      <p:sp>
        <p:nvSpPr>
          <p:cNvPr id="7" name="CasellaDiTesto 6">
            <a:extLst>
              <a:ext uri="{FF2B5EF4-FFF2-40B4-BE49-F238E27FC236}">
                <a16:creationId xmlns:a16="http://schemas.microsoft.com/office/drawing/2014/main" id="{1CF056CC-0F31-438B-9024-2B01A0C2BFA6}"/>
              </a:ext>
            </a:extLst>
          </p:cNvPr>
          <p:cNvSpPr txBox="1"/>
          <p:nvPr/>
        </p:nvSpPr>
        <p:spPr>
          <a:xfrm>
            <a:off x="169541" y="6544449"/>
            <a:ext cx="6746358" cy="861774"/>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 </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26. Obiettivo contenuto nel Pilastro europeo sui diritti sociali, 2021</a:t>
            </a:r>
          </a:p>
          <a:p>
            <a:r>
              <a:rPr lang="it-IT" sz="1000" dirty="0">
                <a:latin typeface="Calibri" panose="020F0502020204030204" pitchFamily="34" charset="0"/>
                <a:ea typeface="Times New Roman" panose="02020603050405020304" pitchFamily="18" charset="0"/>
                <a:cs typeface="Calibri" panose="020F0502020204030204" pitchFamily="34" charset="0"/>
              </a:rPr>
              <a:t>27. Obiettivo dell’Organizzazione mondiale della sanità </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28. Obiettivo contenuto nel Piano nazionale sicurezza stradale 2030, 2022</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29 e 30. Obiettivi contenuti nel Patto per il lavoro e per il clima RER, 2020 </a:t>
            </a:r>
          </a:p>
        </p:txBody>
      </p:sp>
      <p:pic>
        <p:nvPicPr>
          <p:cNvPr id="4" name="Immagine 3">
            <a:extLst>
              <a:ext uri="{FF2B5EF4-FFF2-40B4-BE49-F238E27FC236}">
                <a16:creationId xmlns:a16="http://schemas.microsoft.com/office/drawing/2014/main" id="{208F2608-C8C1-6BCD-F73E-5963FBA2BE20}"/>
              </a:ext>
            </a:extLst>
          </p:cNvPr>
          <p:cNvPicPr>
            <a:picLocks noChangeAspect="1"/>
          </p:cNvPicPr>
          <p:nvPr/>
        </p:nvPicPr>
        <p:blipFill>
          <a:blip r:embed="rId3"/>
          <a:stretch>
            <a:fillRect/>
          </a:stretch>
        </p:blipFill>
        <p:spPr>
          <a:xfrm>
            <a:off x="4922069" y="829097"/>
            <a:ext cx="7632848" cy="6356114"/>
          </a:xfrm>
          <a:prstGeom prst="rect">
            <a:avLst/>
          </a:prstGeom>
        </p:spPr>
      </p:pic>
    </p:spTree>
    <p:extLst>
      <p:ext uri="{BB962C8B-B14F-4D97-AF65-F5344CB8AC3E}">
        <p14:creationId xmlns:p14="http://schemas.microsoft.com/office/powerpoint/2010/main" val="251695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SOCIALE (2)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31167" y="1024498"/>
            <a:ext cx="4318906" cy="6186309"/>
          </a:xfrm>
          <a:prstGeom prst="rect">
            <a:avLst/>
          </a:prstGeom>
          <a:noFill/>
        </p:spPr>
        <p:txBody>
          <a:bodyPr wrap="square" rtlCol="0">
            <a:spAutoFit/>
          </a:bodyPr>
          <a:lstStyle/>
          <a:p>
            <a:r>
              <a:rPr lang="it-IT" altLang="it-IT" dirty="0"/>
              <a:t>L’Unione dei Comuni della Bassa Romagna (o la Provincia di Ravenna o il Comune di Ravenna o la Regione Emilia-Romagna quando non ci sono i dati) presentano un andamento:</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4 obiettivi: Partecipazione alla scuola dell’infanzia </a:t>
            </a:r>
            <a:r>
              <a:rPr lang="it-IT" altLang="it-IT" dirty="0">
                <a:solidFill>
                  <a:schemeClr val="accent6"/>
                </a:solidFill>
              </a:rPr>
              <a:t>(Target 4.2, Regione ER); </a:t>
            </a:r>
            <a:r>
              <a:rPr lang="it-IT" altLang="it-IT" b="1" dirty="0">
                <a:solidFill>
                  <a:schemeClr val="accent6"/>
                </a:solidFill>
              </a:rPr>
              <a:t>Nidi d’infanzia </a:t>
            </a:r>
            <a:r>
              <a:rPr lang="it-IT" altLang="it-IT" dirty="0">
                <a:solidFill>
                  <a:schemeClr val="accent6"/>
                </a:solidFill>
              </a:rPr>
              <a:t>(Target 4.2, Provincia RA);</a:t>
            </a:r>
            <a:r>
              <a:rPr lang="it-IT" altLang="it-IT" b="1" dirty="0">
                <a:solidFill>
                  <a:schemeClr val="accent6"/>
                </a:solidFill>
              </a:rPr>
              <a:t> Parità di genere occupazionale </a:t>
            </a:r>
            <a:r>
              <a:rPr lang="it-IT" altLang="it-IT" dirty="0">
                <a:solidFill>
                  <a:schemeClr val="accent6"/>
                </a:solidFill>
              </a:rPr>
              <a:t>(Target 5.1, Provincia RA); </a:t>
            </a:r>
            <a:r>
              <a:rPr lang="it-IT" altLang="it-IT" b="1" dirty="0">
                <a:solidFill>
                  <a:schemeClr val="accent6"/>
                </a:solidFill>
              </a:rPr>
              <a:t>Disuguaglianza dei redditi </a:t>
            </a:r>
            <a:r>
              <a:rPr lang="it-IT" altLang="it-IT" dirty="0">
                <a:solidFill>
                  <a:schemeClr val="accent6"/>
                </a:solidFill>
              </a:rPr>
              <a:t>(Target 10.4, Regione ER);</a:t>
            </a:r>
          </a:p>
          <a:p>
            <a:pPr marL="285750" indent="-285750">
              <a:buFont typeface="Arial" panose="020B0604020202020204" pitchFamily="34" charset="0"/>
              <a:buChar char="•"/>
            </a:pPr>
            <a:endParaRPr lang="it-IT" altLang="it-IT" b="1" dirty="0">
              <a:solidFill>
                <a:schemeClr val="accent2"/>
              </a:solidFill>
            </a:endParaRPr>
          </a:p>
          <a:p>
            <a:pPr marL="285750" indent="-285750">
              <a:buFont typeface="Arial" panose="020B0604020202020204" pitchFamily="34" charset="0"/>
              <a:buChar char="•"/>
            </a:pPr>
            <a:r>
              <a:rPr lang="it-IT" altLang="it-IT" b="1" dirty="0">
                <a:solidFill>
                  <a:schemeClr val="accent2"/>
                </a:solidFill>
              </a:rPr>
              <a:t>identico al livello nazionale per 2 obiettivi: Quota di laureati </a:t>
            </a:r>
            <a:r>
              <a:rPr lang="it-IT" altLang="it-IT" dirty="0">
                <a:solidFill>
                  <a:schemeClr val="accent2"/>
                </a:solidFill>
              </a:rPr>
              <a:t>(Target 4.3, Regione ER); </a:t>
            </a:r>
            <a:r>
              <a:rPr lang="it-IT" altLang="it-IT" b="1" dirty="0">
                <a:solidFill>
                  <a:schemeClr val="accent2"/>
                </a:solidFill>
              </a:rPr>
              <a:t>Formazione continua </a:t>
            </a:r>
            <a:r>
              <a:rPr lang="it-IT" altLang="it-IT" dirty="0">
                <a:solidFill>
                  <a:schemeClr val="accent2"/>
                </a:solidFill>
              </a:rPr>
              <a:t>(Target 4.4, Regione ER).</a:t>
            </a:r>
          </a:p>
          <a:p>
            <a:pPr marL="285750" indent="-285750">
              <a:buFont typeface="Arial" panose="020B0604020202020204" pitchFamily="34" charset="0"/>
              <a:buChar char="•"/>
            </a:pPr>
            <a:endParaRPr lang="it-IT" altLang="it-IT" dirty="0">
              <a:solidFill>
                <a:schemeClr val="accent6"/>
              </a:solidFill>
            </a:endParaRPr>
          </a:p>
          <a:p>
            <a:pPr marL="285750" indent="-285750">
              <a:buFont typeface="Arial" panose="020B0604020202020204" pitchFamily="34" charset="0"/>
              <a:buChar char="•"/>
            </a:pPr>
            <a:endParaRPr lang="it-IT" altLang="it-IT" dirty="0">
              <a:solidFill>
                <a:schemeClr val="accent6"/>
              </a:solidFill>
            </a:endParaRPr>
          </a:p>
          <a:p>
            <a:pPr marL="285750" indent="-285750">
              <a:buFont typeface="Arial" panose="020B0604020202020204" pitchFamily="34" charset="0"/>
              <a:buChar char="•"/>
            </a:pPr>
            <a:endParaRPr lang="it-IT" altLang="it-IT" dirty="0"/>
          </a:p>
          <a:p>
            <a:r>
              <a:rPr lang="it-IT" altLang="it-IT" dirty="0">
                <a:solidFill>
                  <a:schemeClr val="accent2"/>
                </a:solidFill>
              </a:rPr>
              <a:t> </a:t>
            </a:r>
            <a:endParaRPr lang="it-IT" altLang="it-IT" dirty="0">
              <a:solidFill>
                <a:srgbClr val="FF0000"/>
              </a:solidFill>
            </a:endParaRPr>
          </a:p>
        </p:txBody>
      </p:sp>
      <p:sp>
        <p:nvSpPr>
          <p:cNvPr id="7" name="CasellaDiTesto 6">
            <a:extLst>
              <a:ext uri="{FF2B5EF4-FFF2-40B4-BE49-F238E27FC236}">
                <a16:creationId xmlns:a16="http://schemas.microsoft.com/office/drawing/2014/main" id="{1CF056CC-0F31-438B-9024-2B01A0C2BFA6}"/>
              </a:ext>
            </a:extLst>
          </p:cNvPr>
          <p:cNvSpPr txBox="1"/>
          <p:nvPr/>
        </p:nvSpPr>
        <p:spPr>
          <a:xfrm>
            <a:off x="55150" y="6533698"/>
            <a:ext cx="6746358" cy="1323439"/>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31 e 33. Obiettivi contenuti nello Spazio europeo dell'istruzione, 2020</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32 e 34. Obiettivi contenuti nel </a:t>
            </a:r>
            <a:r>
              <a:rPr lang="it-IT" sz="1000" dirty="0">
                <a:latin typeface="Calibri" panose="020F0502020204030204" pitchFamily="34" charset="0"/>
                <a:ea typeface="Times New Roman" panose="02020603050405020304" pitchFamily="18" charset="0"/>
                <a:cs typeface="Calibri" panose="020F0502020204030204" pitchFamily="34" charset="0"/>
              </a:rPr>
              <a:t>P</a:t>
            </a:r>
            <a:r>
              <a:rPr lang="it-IT" sz="1000" dirty="0">
                <a:effectLst/>
                <a:latin typeface="Calibri" panose="020F0502020204030204" pitchFamily="34" charset="0"/>
                <a:ea typeface="Times New Roman" panose="02020603050405020304" pitchFamily="18" charset="0"/>
                <a:cs typeface="Calibri" panose="020F0502020204030204" pitchFamily="34" charset="0"/>
              </a:rPr>
              <a:t>atto per il lavoro e per il clima RER, 2020</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35. Obiettivo contenuto nel Pilastro europeo sui diritti sociali, 2021 </a:t>
            </a:r>
          </a:p>
          <a:p>
            <a:r>
              <a:rPr lang="it-IT" sz="1000" dirty="0">
                <a:latin typeface="Calibri" panose="020F0502020204030204" pitchFamily="34" charset="0"/>
                <a:ea typeface="Times New Roman" panose="02020603050405020304" pitchFamily="18" charset="0"/>
                <a:cs typeface="Calibri" panose="020F0502020204030204" pitchFamily="34" charset="0"/>
              </a:rPr>
              <a:t>36. Obiettivo </a:t>
            </a:r>
            <a:r>
              <a:rPr lang="it-IT" sz="1000" dirty="0" err="1">
                <a:latin typeface="Calibri" panose="020F0502020204030204" pitchFamily="34" charset="0"/>
                <a:ea typeface="Times New Roman" panose="02020603050405020304" pitchFamily="18" charset="0"/>
                <a:cs typeface="Calibri" panose="020F0502020204030204" pitchFamily="34" charset="0"/>
              </a:rPr>
              <a:t>ASviS</a:t>
            </a:r>
            <a:r>
              <a:rPr lang="it-IT" sz="1000" dirty="0">
                <a:latin typeface="Calibri" panose="020F0502020204030204" pitchFamily="34" charset="0"/>
                <a:ea typeface="Times New Roman" panose="02020603050405020304" pitchFamily="18" charset="0"/>
                <a:cs typeface="Calibri" panose="020F0502020204030204" pitchFamily="34" charset="0"/>
              </a:rPr>
              <a:t>, confronto con il migliore dei Paesi europei </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Immagine 3">
            <a:extLst>
              <a:ext uri="{FF2B5EF4-FFF2-40B4-BE49-F238E27FC236}">
                <a16:creationId xmlns:a16="http://schemas.microsoft.com/office/drawing/2014/main" id="{DFBE1AAC-A4DC-D051-CFB5-7DDD81696AE6}"/>
              </a:ext>
            </a:extLst>
          </p:cNvPr>
          <p:cNvPicPr>
            <a:picLocks noChangeAspect="1"/>
          </p:cNvPicPr>
          <p:nvPr/>
        </p:nvPicPr>
        <p:blipFill>
          <a:blip r:embed="rId3"/>
          <a:stretch>
            <a:fillRect/>
          </a:stretch>
        </p:blipFill>
        <p:spPr>
          <a:xfrm>
            <a:off x="4994077" y="666517"/>
            <a:ext cx="7632848" cy="6649759"/>
          </a:xfrm>
          <a:prstGeom prst="rect">
            <a:avLst/>
          </a:prstGeom>
        </p:spPr>
      </p:pic>
    </p:spTree>
    <p:extLst>
      <p:ext uri="{BB962C8B-B14F-4D97-AF65-F5344CB8AC3E}">
        <p14:creationId xmlns:p14="http://schemas.microsoft.com/office/powerpoint/2010/main" val="196823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384810" y="756920"/>
          <a:ext cx="12733020" cy="5118100"/>
        </p:xfrm>
        <a:graphic>
          <a:graphicData uri="http://schemas.openxmlformats.org/drawingml/2006/table">
            <a:tbl>
              <a:tblPr firstRow="1" bandRow="1">
                <a:tableStyleId>{5C22544A-7EE6-4342-B048-85BDC9FD1C3A}</a:tableStyleId>
              </a:tblPr>
              <a:tblGrid>
                <a:gridCol w="445135">
                  <a:extLst>
                    <a:ext uri="{9D8B030D-6E8A-4147-A177-3AD203B41FA5}">
                      <a16:colId xmlns:a16="http://schemas.microsoft.com/office/drawing/2014/main" val="20000"/>
                    </a:ext>
                  </a:extLst>
                </a:gridCol>
                <a:gridCol w="3599815">
                  <a:extLst>
                    <a:ext uri="{9D8B030D-6E8A-4147-A177-3AD203B41FA5}">
                      <a16:colId xmlns:a16="http://schemas.microsoft.com/office/drawing/2014/main" val="20001"/>
                    </a:ext>
                  </a:extLst>
                </a:gridCol>
                <a:gridCol w="2228215">
                  <a:extLst>
                    <a:ext uri="{9D8B030D-6E8A-4147-A177-3AD203B41FA5}">
                      <a16:colId xmlns:a16="http://schemas.microsoft.com/office/drawing/2014/main" val="20002"/>
                    </a:ext>
                  </a:extLst>
                </a:gridCol>
                <a:gridCol w="4457065">
                  <a:extLst>
                    <a:ext uri="{9D8B030D-6E8A-4147-A177-3AD203B41FA5}">
                      <a16:colId xmlns:a16="http://schemas.microsoft.com/office/drawing/2014/main" val="20003"/>
                    </a:ext>
                  </a:extLst>
                </a:gridCol>
                <a:gridCol w="2002790">
                  <a:extLst>
                    <a:ext uri="{9D8B030D-6E8A-4147-A177-3AD203B41FA5}">
                      <a16:colId xmlns:a16="http://schemas.microsoft.com/office/drawing/2014/main" val="20004"/>
                    </a:ext>
                  </a:extLst>
                </a:gridCol>
              </a:tblGrid>
              <a:tr h="287020">
                <a:tc gridSpan="5">
                  <a:txBody>
                    <a:bodyPr/>
                    <a:lstStyle/>
                    <a:p>
                      <a:pPr indent="0" algn="ctr">
                        <a:buNone/>
                      </a:pPr>
                      <a:r>
                        <a:rPr lang="it-IT" sz="1600" dirty="0">
                          <a:solidFill>
                            <a:srgbClr val="FFFFFF"/>
                          </a:solidFill>
                          <a:latin typeface="Calibri" panose="020F0502020204030204" charset="-122"/>
                          <a:sym typeface="+mn-ea"/>
                        </a:rPr>
                        <a:t>Strategia regionale per lo sviluppo sostenibile - </a:t>
                      </a:r>
                      <a:r>
                        <a:rPr sz="1600" dirty="0" err="1">
                          <a:solidFill>
                            <a:srgbClr val="FFFFFF"/>
                          </a:solidFill>
                          <a:latin typeface="Calibri" panose="020F0502020204030204" charset="-122"/>
                          <a:sym typeface="+mn-ea"/>
                        </a:rPr>
                        <a:t>Obiettivi</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quantitativi</a:t>
                      </a:r>
                      <a:r>
                        <a:rPr sz="1600" dirty="0">
                          <a:solidFill>
                            <a:srgbClr val="FFFFFF"/>
                          </a:solidFill>
                          <a:latin typeface="Calibri" panose="020F0502020204030204" charset="-122"/>
                          <a:sym typeface="+mn-ea"/>
                        </a:rPr>
                        <a:t> a </a:t>
                      </a:r>
                      <a:r>
                        <a:rPr sz="1600" dirty="0" err="1">
                          <a:solidFill>
                            <a:srgbClr val="FFFFFF"/>
                          </a:solidFill>
                          <a:latin typeface="Calibri" panose="020F0502020204030204" charset="-122"/>
                          <a:sym typeface="+mn-ea"/>
                        </a:rPr>
                        <a:t>prevalente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dimensione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ambientale</a:t>
                      </a:r>
                      <a:r>
                        <a:rPr sz="1600" dirty="0">
                          <a:solidFill>
                            <a:srgbClr val="FFFFFF"/>
                          </a:solidFill>
                          <a:latin typeface="Calibri" panose="020F0502020204030204" charset="-122"/>
                          <a:sym typeface="+mn-ea"/>
                        </a:rPr>
                        <a:t> </a:t>
                      </a:r>
                      <a:endParaRPr lang="it-IT" sz="1600" dirty="0">
                        <a:solidFill>
                          <a:srgbClr val="FFFFFF"/>
                        </a:solidFill>
                        <a:latin typeface="Calibri" panose="020F0502020204030204" charset="-122"/>
                        <a:sym typeface="+mn-ea"/>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259715">
                <a:tc>
                  <a:txBody>
                    <a:bodyPr/>
                    <a:lstStyle/>
                    <a:p>
                      <a:pPr indent="0" algn="ctr">
                        <a:buNone/>
                      </a:pPr>
                      <a:r>
                        <a:rPr lang="en-US" sz="1100" b="1" dirty="0">
                          <a:solidFill>
                            <a:srgbClr val="FFFFFF"/>
                          </a:solidFill>
                          <a:latin typeface="Calibri" panose="020F0502020204030204" pitchFamily="34" charset="0"/>
                          <a:cs typeface="Calibri" panose="020F0502020204030204" pitchFamily="34" charset="0"/>
                        </a:rPr>
                        <a:t>Target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3175">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quantitativi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della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regionale</a:t>
                      </a:r>
                      <a:endParaRPr lang="en-US" sz="1100" b="1" dirty="0">
                        <a:solidFill>
                          <a:srgbClr val="FFFFFF"/>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3175">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strategici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3175">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operativi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3175">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rPr>
                        <a:t>Indicatori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Obiettivi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operativi</a:t>
                      </a:r>
                      <a:r>
                        <a:rPr lang="en-US" sz="1100" b="1" dirty="0">
                          <a:solidFill>
                            <a:schemeClr val="bg1"/>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3175">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1"/>
                  </a:ext>
                </a:extLst>
              </a:tr>
              <a:tr h="372745">
                <a:tc>
                  <a:txBody>
                    <a:bodyPr/>
                    <a:lstStyle/>
                    <a:p>
                      <a:pPr indent="0" algn="ctr">
                        <a:buNone/>
                      </a:pPr>
                      <a:r>
                        <a:rPr lang="en-US" sz="1000" b="1" dirty="0">
                          <a:solidFill>
                            <a:schemeClr val="tx1"/>
                          </a:solidFill>
                          <a:latin typeface="Calibri" panose="020F0502020204030204" pitchFamily="34" charset="0"/>
                          <a:cs typeface="Calibri" panose="020F0502020204030204" pitchFamily="34" charset="0"/>
                          <a:sym typeface="+mn-ea"/>
                        </a:rPr>
                        <a:t>2.4</a:t>
                      </a:r>
                      <a:endParaRPr lang="en-US" sz="1000" b="1" dirty="0">
                        <a:solidFill>
                          <a:schemeClr val="tx1"/>
                        </a:solidFill>
                        <a:latin typeface="Calibri" panose="020F0502020204030204" pitchFamily="34" charset="0"/>
                        <a:cs typeface="Calibri" panose="020F0502020204030204" pitchFamily="34" charset="0"/>
                      </a:endParaRPr>
                    </a:p>
                    <a:p>
                      <a:pPr indent="0" algn="ctr">
                        <a:buNone/>
                      </a:pPr>
                      <a:endParaRPr lang="en-US" sz="1000" b="1" dirty="0">
                        <a:solidFill>
                          <a:schemeClr val="tx1"/>
                        </a:solidFill>
                        <a:latin typeface="Calibri" panose="020F0502020204030204" pitchFamily="34" charset="0"/>
                        <a:cs typeface="Calibri" panose="020F0502020204030204" pitchFamily="34" charset="0"/>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56515" indent="-14605" algn="just">
                        <a:buClrTx/>
                        <a:buSzTx/>
                        <a:buNone/>
                      </a:pPr>
                      <a:r>
                        <a:rPr lang="it-IT" sz="1000" dirty="0">
                          <a:latin typeface="Calibri" panose="020F0502020204030204" pitchFamily="34" charset="0"/>
                          <a:cs typeface="Calibri" panose="020F0502020204030204" pitchFamily="34" charset="0"/>
                          <a:sym typeface="+mn-ea"/>
                        </a:rPr>
                        <a:t>Entro il 2030 ridurre del 20% l'utilizzo di fertilizzanti distribuiti in agricoltura non biologica rispetto al 2020</a:t>
                      </a:r>
                      <a:endParaRPr lang="it-IT" sz="1000" b="0" dirty="0">
                        <a:solidFill>
                          <a:srgbClr val="000000"/>
                        </a:solidFill>
                        <a:latin typeface="Calibri" panose="020F0502020204030204" pitchFamily="34" charset="0"/>
                        <a:cs typeface="Calibri" panose="020F0502020204030204" pitchFamily="34" charset="0"/>
                        <a:sym typeface="+mn-ea"/>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algn="just"/>
                      <a:endParaRPr lang="it-IT" sz="1000" dirty="0"/>
                    </a:p>
                  </a:txBody>
                  <a:tcP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algn="l"/>
                      <a:endParaRPr lang="it-IT" sz="1100" dirty="0"/>
                    </a:p>
                  </a:txBody>
                  <a:tcP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indent="0">
                        <a:buNone/>
                      </a:pPr>
                      <a:endParaRPr lang="en-US" sz="1000" b="1">
                        <a:solidFill>
                          <a:schemeClr val="tx1"/>
                        </a:solidFill>
                        <a:latin typeface="Calibri" panose="020F0502020204030204" pitchFamily="34" charset="0"/>
                        <a:cs typeface="Calibri" panose="020F0502020204030204" pitchFamily="34" charset="0"/>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18770">
                <a:tc>
                  <a:txBody>
                    <a:bodyPr/>
                    <a:lstStyle/>
                    <a:p>
                      <a:pPr indent="0" algn="ctr">
                        <a:buNone/>
                      </a:pPr>
                      <a:r>
                        <a:rPr lang="en-US" sz="1000" b="1" dirty="0">
                          <a:solidFill>
                            <a:schemeClr val="tx1"/>
                          </a:solidFill>
                          <a:latin typeface="Calibri" panose="020F0502020204030204" pitchFamily="34" charset="0"/>
                          <a:cs typeface="Calibri" panose="020F0502020204030204" pitchFamily="34" charset="0"/>
                          <a:sym typeface="+mn-ea"/>
                        </a:rPr>
                        <a:t>2.4</a:t>
                      </a:r>
                      <a:endParaRPr lang="en-US" sz="1000" b="1" dirty="0">
                        <a:solidFill>
                          <a:schemeClr val="tx1"/>
                        </a:solidFill>
                        <a:latin typeface="Calibri" panose="020F0502020204030204" pitchFamily="34" charset="0"/>
                        <a:cs typeface="Calibri" panose="020F0502020204030204" pitchFamily="34" charset="0"/>
                      </a:endParaRPr>
                    </a:p>
                    <a:p>
                      <a:pPr indent="0" algn="ctr">
                        <a:buNone/>
                      </a:pPr>
                      <a:endParaRPr lang="en-US" sz="1000" b="1" dirty="0">
                        <a:solidFill>
                          <a:schemeClr val="tx1"/>
                        </a:solidFill>
                        <a:latin typeface="Calibri" panose="020F0502020204030204" pitchFamily="34" charset="0"/>
                        <a:cs typeface="Calibri" panose="020F0502020204030204" pitchFamily="34" charset="0"/>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marR="0" lvl="0" indent="5080" algn="just" defTabSz="1008380" rtl="0" eaLnBrk="1" fontAlgn="auto" latinLnBrk="0" hangingPunct="1">
                        <a:lnSpc>
                          <a:spcPct val="100000"/>
                        </a:lnSpc>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Entro</a:t>
                      </a:r>
                      <a:r>
                        <a:rPr lang="en-US" sz="1000" dirty="0">
                          <a:solidFill>
                            <a:srgbClr val="000000"/>
                          </a:solidFill>
                          <a:latin typeface="Calibri" panose="020F0502020204030204" pitchFamily="34" charset="0"/>
                          <a:cs typeface="Calibri" panose="020F0502020204030204" pitchFamily="34" charset="0"/>
                          <a:sym typeface="+mn-ea"/>
                        </a:rPr>
                        <a:t> il 2030 </a:t>
                      </a:r>
                      <a:r>
                        <a:rPr lang="en-US" sz="1000" dirty="0" err="1">
                          <a:solidFill>
                            <a:srgbClr val="000000"/>
                          </a:solidFill>
                          <a:latin typeface="Calibri" panose="020F0502020204030204" pitchFamily="34" charset="0"/>
                          <a:cs typeface="Calibri" panose="020F0502020204030204" pitchFamily="34" charset="0"/>
                          <a:sym typeface="+mn-ea"/>
                        </a:rPr>
                        <a:t>raggiungere</a:t>
                      </a:r>
                      <a:r>
                        <a:rPr lang="en-US" sz="1000" dirty="0">
                          <a:solidFill>
                            <a:srgbClr val="000000"/>
                          </a:solidFill>
                          <a:latin typeface="Calibri" panose="020F0502020204030204" pitchFamily="34" charset="0"/>
                          <a:cs typeface="Calibri" panose="020F0502020204030204" pitchFamily="34" charset="0"/>
                          <a:sym typeface="+mn-ea"/>
                        </a:rPr>
                        <a:t> quota 25% di SAU </a:t>
                      </a:r>
                      <a:r>
                        <a:rPr lang="en-US" sz="1000" dirty="0" err="1">
                          <a:solidFill>
                            <a:srgbClr val="000000"/>
                          </a:solidFill>
                          <a:latin typeface="Calibri" panose="020F0502020204030204" pitchFamily="34" charset="0"/>
                          <a:cs typeface="Calibri" panose="020F0502020204030204" pitchFamily="34" charset="0"/>
                          <a:sym typeface="+mn-ea"/>
                        </a:rPr>
                        <a:t>investita</a:t>
                      </a:r>
                      <a:r>
                        <a:rPr lang="en-US" sz="1000" dirty="0">
                          <a:solidFill>
                            <a:srgbClr val="000000"/>
                          </a:solidFill>
                          <a:latin typeface="Calibri" panose="020F0502020204030204" pitchFamily="34" charset="0"/>
                          <a:cs typeface="Calibri" panose="020F0502020204030204" pitchFamily="34" charset="0"/>
                          <a:sym typeface="+mn-ea"/>
                        </a:rPr>
                        <a:t> da </a:t>
                      </a:r>
                      <a:r>
                        <a:rPr lang="en-US" sz="1000" dirty="0" err="1">
                          <a:solidFill>
                            <a:srgbClr val="000000"/>
                          </a:solidFill>
                          <a:latin typeface="Calibri" panose="020F0502020204030204" pitchFamily="34" charset="0"/>
                          <a:cs typeface="Calibri" panose="020F0502020204030204" pitchFamily="34" charset="0"/>
                          <a:sym typeface="+mn-ea"/>
                        </a:rPr>
                        <a:t>coltivazioni</a:t>
                      </a:r>
                      <a:r>
                        <a:rPr lang="en-US" sz="1000" dirty="0">
                          <a:solidFill>
                            <a:srgbClr val="000000"/>
                          </a:solidFill>
                          <a:latin typeface="Calibri" panose="020F0502020204030204" pitchFamily="34" charset="0"/>
                          <a:cs typeface="Calibri" panose="020F0502020204030204" pitchFamily="34" charset="0"/>
                          <a:sym typeface="+mn-ea"/>
                        </a:rPr>
                        <a:t> </a:t>
                      </a:r>
                      <a:r>
                        <a:rPr lang="en-US" sz="1000" dirty="0" err="1">
                          <a:solidFill>
                            <a:srgbClr val="000000"/>
                          </a:solidFill>
                          <a:latin typeface="Calibri" panose="020F0502020204030204" pitchFamily="34" charset="0"/>
                          <a:cs typeface="Calibri" panose="020F0502020204030204" pitchFamily="34" charset="0"/>
                          <a:sym typeface="+mn-ea"/>
                        </a:rPr>
                        <a:t>biologiche</a:t>
                      </a:r>
                      <a:endParaRPr lang="en-US" sz="1000" dirty="0">
                        <a:solidFill>
                          <a:srgbClr val="000000"/>
                        </a:solidFill>
                        <a:latin typeface="Calibri" panose="020F0502020204030204" pitchFamily="34" charset="0"/>
                        <a:cs typeface="Calibri" panose="020F0502020204030204" pitchFamily="34" charset="0"/>
                        <a:sym typeface="+mn-ea"/>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it-IT" sz="1000" dirty="0"/>
                    </a:p>
                  </a:txBody>
                  <a:tcP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algn="just"/>
                      <a:endParaRPr lang="it-IT" sz="1100" dirty="0"/>
                    </a:p>
                  </a:txBody>
                  <a:tcP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indent="0">
                        <a:buNone/>
                      </a:pPr>
                      <a:endParaRPr lang="en-US" sz="1000" b="0">
                        <a:solidFill>
                          <a:schemeClr val="tx1"/>
                        </a:solidFill>
                        <a:latin typeface="Calibri" panose="020F0502020204030204" pitchFamily="34" charset="0"/>
                        <a:cs typeface="Calibri" panose="020F0502020204030204" pitchFamily="34" charset="0"/>
                      </a:endParaRPr>
                    </a:p>
                  </a:txBody>
                  <a:tcPr marL="12700" marR="12700" marT="12700" anchor="b">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42900">
                <a:tc>
                  <a:txBody>
                    <a:bodyPr/>
                    <a:lstStyle/>
                    <a:p>
                      <a:pPr indent="0" algn="ctr">
                        <a:buNone/>
                      </a:pPr>
                      <a:r>
                        <a:rPr lang="en-US" sz="1000" b="1" dirty="0">
                          <a:solidFill>
                            <a:schemeClr val="tx1"/>
                          </a:solidFill>
                          <a:latin typeface="Calibri" panose="020F0502020204030204" pitchFamily="34" charset="0"/>
                          <a:cs typeface="Calibri" panose="020F0502020204030204" pitchFamily="34" charset="0"/>
                          <a:sym typeface="+mn-ea"/>
                        </a:rPr>
                        <a:t>6.3</a:t>
                      </a:r>
                      <a:endParaRPr lang="en-US" sz="1000" b="1" dirty="0">
                        <a:solidFill>
                          <a:schemeClr val="tx1"/>
                        </a:solidFill>
                        <a:latin typeface="Calibri" panose="020F0502020204030204" pitchFamily="34" charset="0"/>
                        <a:cs typeface="Calibri" panose="020F0502020204030204" pitchFamily="34" charset="0"/>
                      </a:endParaRPr>
                    </a:p>
                    <a:p>
                      <a:pPr indent="0" algn="ctr">
                        <a:buNone/>
                      </a:pPr>
                      <a:endParaRPr lang="en-US" sz="1000" b="1" dirty="0">
                        <a:solidFill>
                          <a:schemeClr val="tx1"/>
                        </a:solidFill>
                        <a:latin typeface="Calibri" panose="020F0502020204030204" pitchFamily="34" charset="0"/>
                        <a:cs typeface="Calibri" panose="020F0502020204030204" pitchFamily="34" charset="0"/>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73025" indent="-21590" algn="just">
                        <a:buClrTx/>
                        <a:buSzTx/>
                        <a:buNone/>
                      </a:pPr>
                      <a:r>
                        <a:rPr lang="en-US" sz="1000" b="0" dirty="0" err="1">
                          <a:solidFill>
                            <a:srgbClr val="000000"/>
                          </a:solidFill>
                          <a:latin typeface="+mn-lt"/>
                          <a:cs typeface="Arial" panose="020B0604020202020204" pitchFamily="34" charset="0"/>
                        </a:rPr>
                        <a:t>Entro</a:t>
                      </a:r>
                      <a:r>
                        <a:rPr lang="en-US" sz="1000" b="0" dirty="0">
                          <a:solidFill>
                            <a:srgbClr val="000000"/>
                          </a:solidFill>
                          <a:latin typeface="+mn-lt"/>
                          <a:cs typeface="Arial" panose="020B0604020202020204" pitchFamily="34" charset="0"/>
                        </a:rPr>
                        <a:t> il 2027 </a:t>
                      </a:r>
                      <a:r>
                        <a:rPr lang="en-US" sz="1000" b="0" dirty="0" err="1">
                          <a:solidFill>
                            <a:srgbClr val="000000"/>
                          </a:solidFill>
                          <a:latin typeface="+mn-lt"/>
                          <a:cs typeface="Arial" panose="020B0604020202020204" pitchFamily="34" charset="0"/>
                        </a:rPr>
                        <a:t>garantire</a:t>
                      </a:r>
                      <a:r>
                        <a:rPr lang="en-US" sz="1000" b="0" dirty="0">
                          <a:solidFill>
                            <a:srgbClr val="000000"/>
                          </a:solidFill>
                          <a:latin typeface="+mn-lt"/>
                          <a:cs typeface="Arial" panose="020B0604020202020204" pitchFamily="34" charset="0"/>
                        </a:rPr>
                        <a:t> lo </a:t>
                      </a:r>
                      <a:r>
                        <a:rPr lang="en-US" sz="1000" b="0" dirty="0" err="1">
                          <a:solidFill>
                            <a:srgbClr val="000000"/>
                          </a:solidFill>
                          <a:latin typeface="+mn-lt"/>
                          <a:cs typeface="Arial" panose="020B0604020202020204" pitchFamily="34" charset="0"/>
                        </a:rPr>
                        <a:t>stato</a:t>
                      </a:r>
                      <a:r>
                        <a:rPr lang="en-US" sz="1000" b="0" dirty="0">
                          <a:solidFill>
                            <a:srgbClr val="000000"/>
                          </a:solidFill>
                          <a:latin typeface="+mn-lt"/>
                          <a:cs typeface="Arial" panose="020B0604020202020204" pitchFamily="34" charset="0"/>
                        </a:rPr>
                        <a:t> di </a:t>
                      </a:r>
                      <a:r>
                        <a:rPr lang="en-US" sz="1000" b="0" dirty="0" err="1">
                          <a:solidFill>
                            <a:srgbClr val="000000"/>
                          </a:solidFill>
                          <a:latin typeface="+mn-lt"/>
                          <a:cs typeface="Arial" panose="020B0604020202020204" pitchFamily="34" charset="0"/>
                        </a:rPr>
                        <a:t>qualità</a:t>
                      </a:r>
                      <a:r>
                        <a:rPr lang="en-US" sz="1000" b="0" dirty="0">
                          <a:solidFill>
                            <a:srgbClr val="000000"/>
                          </a:solidFill>
                          <a:latin typeface="+mn-lt"/>
                          <a:cs typeface="Arial" panose="020B0604020202020204" pitchFamily="34" charset="0"/>
                        </a:rPr>
                        <a:t> </a:t>
                      </a:r>
                      <a:r>
                        <a:rPr lang="en-US" sz="1000" b="0" dirty="0" err="1">
                          <a:solidFill>
                            <a:srgbClr val="000000"/>
                          </a:solidFill>
                          <a:latin typeface="+mn-lt"/>
                          <a:cs typeface="Arial" panose="020B0604020202020204" pitchFamily="34" charset="0"/>
                        </a:rPr>
                        <a:t>elevata</a:t>
                      </a:r>
                      <a:r>
                        <a:rPr lang="en-US" sz="1000" b="0" dirty="0">
                          <a:solidFill>
                            <a:srgbClr val="000000"/>
                          </a:solidFill>
                          <a:latin typeface="+mn-lt"/>
                          <a:cs typeface="Arial" panose="020B0604020202020204" pitchFamily="34" charset="0"/>
                        </a:rPr>
                        <a:t> o buona per tutti I </a:t>
                      </a:r>
                      <a:r>
                        <a:rPr lang="en-US" sz="1000" b="0" dirty="0" err="1">
                          <a:solidFill>
                            <a:srgbClr val="000000"/>
                          </a:solidFill>
                          <a:latin typeface="+mn-lt"/>
                          <a:cs typeface="Arial" panose="020B0604020202020204" pitchFamily="34" charset="0"/>
                        </a:rPr>
                        <a:t>corpi</a:t>
                      </a:r>
                      <a:r>
                        <a:rPr lang="en-US" sz="1000" b="0" dirty="0">
                          <a:solidFill>
                            <a:srgbClr val="000000"/>
                          </a:solidFill>
                          <a:latin typeface="+mn-lt"/>
                          <a:cs typeface="Arial" panose="020B0604020202020204" pitchFamily="34" charset="0"/>
                        </a:rPr>
                        <a:t> </a:t>
                      </a:r>
                      <a:r>
                        <a:rPr lang="en-US" sz="1000" b="0" dirty="0" err="1">
                          <a:solidFill>
                            <a:srgbClr val="000000"/>
                          </a:solidFill>
                          <a:latin typeface="+mn-lt"/>
                          <a:cs typeface="Arial" panose="020B0604020202020204" pitchFamily="34" charset="0"/>
                        </a:rPr>
                        <a:t>idrici</a:t>
                      </a:r>
                      <a:r>
                        <a:rPr lang="en-US" sz="1000" b="0" dirty="0">
                          <a:solidFill>
                            <a:srgbClr val="000000"/>
                          </a:solidFill>
                          <a:latin typeface="+mn-lt"/>
                          <a:cs typeface="Arial" panose="020B0604020202020204" pitchFamily="34" charset="0"/>
                        </a:rPr>
                        <a:t> </a:t>
                      </a:r>
                      <a:r>
                        <a:rPr lang="en-US" sz="1000" b="0" dirty="0" err="1">
                          <a:solidFill>
                            <a:srgbClr val="000000"/>
                          </a:solidFill>
                          <a:latin typeface="+mn-lt"/>
                          <a:cs typeface="Arial" panose="020B0604020202020204" pitchFamily="34" charset="0"/>
                        </a:rPr>
                        <a:t>superficiali</a:t>
                      </a:r>
                      <a:r>
                        <a:rPr lang="en-US" sz="1000" b="0" dirty="0">
                          <a:solidFill>
                            <a:srgbClr val="000000"/>
                          </a:solidFill>
                          <a:latin typeface="+mn-lt"/>
                          <a:cs typeface="Arial" panose="020B0604020202020204" pitchFamily="34" charset="0"/>
                        </a:rPr>
                        <a:t> </a:t>
                      </a: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73025" indent="-21590" algn="just">
                        <a:buClrTx/>
                        <a:buSzTx/>
                        <a:buFontTx/>
                        <a:buNone/>
                      </a:pPr>
                      <a:endParaRPr lang="en-US" sz="1000" b="0" dirty="0" err="1">
                        <a:solidFill>
                          <a:srgbClr val="000000"/>
                        </a:solidFill>
                        <a:cs typeface="Arial" panose="020B060402020202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76835" indent="0" algn="just" defTabSz="914400">
                        <a:spcBef>
                          <a:spcPts val="0"/>
                        </a:spcBef>
                        <a:spcAft>
                          <a:spcPts val="0"/>
                        </a:spcAft>
                        <a:buClrTx/>
                        <a:buSzTx/>
                        <a:buFontTx/>
                        <a:defRPr/>
                      </a:pPr>
                      <a:endParaRPr lang="it-IT" sz="1000" b="0" dirty="0"/>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73025" indent="-21590" algn="just">
                        <a:buClrTx/>
                        <a:buSzTx/>
                        <a:buFontTx/>
                        <a:buNone/>
                      </a:pPr>
                      <a:endParaRPr lang="en-US" sz="1000" b="0" dirty="0" err="1">
                        <a:solidFill>
                          <a:srgbClr val="000000"/>
                        </a:solidFill>
                        <a:cs typeface="Arial" panose="020B060402020202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63220">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6.4</a:t>
                      </a: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marR="0" lvl="0" indent="5080" algn="just" defTabSz="1008380" rtl="0" eaLnBrk="1" fontAlgn="auto" latinLnBrk="0" hangingPunct="1">
                        <a:lnSpc>
                          <a:spcPct val="100000"/>
                        </a:lnSpc>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Entro</a:t>
                      </a:r>
                      <a:r>
                        <a:rPr lang="en-US" sz="1000" dirty="0">
                          <a:solidFill>
                            <a:srgbClr val="000000"/>
                          </a:solidFill>
                          <a:latin typeface="Calibri" panose="020F0502020204030204" pitchFamily="34" charset="0"/>
                          <a:cs typeface="Calibri" panose="020F0502020204030204" pitchFamily="34" charset="0"/>
                          <a:sym typeface="+mn-ea"/>
                        </a:rPr>
                        <a:t> il 2030 </a:t>
                      </a:r>
                      <a:r>
                        <a:rPr lang="en-US" sz="1000" dirty="0" err="1">
                          <a:solidFill>
                            <a:srgbClr val="000000"/>
                          </a:solidFill>
                          <a:latin typeface="Calibri" panose="020F0502020204030204" pitchFamily="34" charset="0"/>
                          <a:cs typeface="Calibri" panose="020F0502020204030204" pitchFamily="34" charset="0"/>
                          <a:sym typeface="+mn-ea"/>
                        </a:rPr>
                        <a:t>raggiungere</a:t>
                      </a:r>
                      <a:r>
                        <a:rPr lang="en-US" sz="1000" dirty="0">
                          <a:solidFill>
                            <a:srgbClr val="000000"/>
                          </a:solidFill>
                          <a:latin typeface="Calibri" panose="020F0502020204030204" pitchFamily="34" charset="0"/>
                          <a:cs typeface="Calibri" panose="020F0502020204030204" pitchFamily="34" charset="0"/>
                          <a:sym typeface="+mn-ea"/>
                        </a:rPr>
                        <a:t> la quota del 90% </a:t>
                      </a:r>
                      <a:r>
                        <a:rPr lang="en-US" sz="1000" dirty="0" err="1">
                          <a:solidFill>
                            <a:srgbClr val="000000"/>
                          </a:solidFill>
                          <a:latin typeface="Calibri" panose="020F0502020204030204" pitchFamily="34" charset="0"/>
                          <a:cs typeface="Calibri" panose="020F0502020204030204" pitchFamily="34" charset="0"/>
                          <a:sym typeface="+mn-ea"/>
                        </a:rPr>
                        <a:t>dell’efficienza</a:t>
                      </a:r>
                      <a:r>
                        <a:rPr lang="en-US" sz="1000" dirty="0">
                          <a:solidFill>
                            <a:srgbClr val="000000"/>
                          </a:solidFill>
                          <a:latin typeface="Calibri" panose="020F0502020204030204" pitchFamily="34" charset="0"/>
                          <a:cs typeface="Calibri" panose="020F0502020204030204" pitchFamily="34" charset="0"/>
                          <a:sym typeface="+mn-ea"/>
                        </a:rPr>
                        <a:t> </a:t>
                      </a:r>
                      <a:r>
                        <a:rPr lang="en-US" sz="1000" dirty="0" err="1">
                          <a:solidFill>
                            <a:srgbClr val="000000"/>
                          </a:solidFill>
                          <a:latin typeface="Calibri" panose="020F0502020204030204" pitchFamily="34" charset="0"/>
                          <a:cs typeface="Calibri" panose="020F0502020204030204" pitchFamily="34" charset="0"/>
                          <a:sym typeface="+mn-ea"/>
                        </a:rPr>
                        <a:t>delle</a:t>
                      </a:r>
                      <a:r>
                        <a:rPr lang="en-US" sz="1000" dirty="0">
                          <a:solidFill>
                            <a:srgbClr val="000000"/>
                          </a:solidFill>
                          <a:latin typeface="Calibri" panose="020F0502020204030204" pitchFamily="34" charset="0"/>
                          <a:cs typeface="Calibri" panose="020F0502020204030204" pitchFamily="34" charset="0"/>
                          <a:sym typeface="+mn-ea"/>
                        </a:rPr>
                        <a:t> </a:t>
                      </a:r>
                      <a:r>
                        <a:rPr lang="en-US" sz="1000" dirty="0" err="1">
                          <a:solidFill>
                            <a:srgbClr val="000000"/>
                          </a:solidFill>
                          <a:latin typeface="Calibri" panose="020F0502020204030204" pitchFamily="34" charset="0"/>
                          <a:cs typeface="Calibri" panose="020F0502020204030204" pitchFamily="34" charset="0"/>
                          <a:sym typeface="+mn-ea"/>
                        </a:rPr>
                        <a:t>reti</a:t>
                      </a:r>
                      <a:r>
                        <a:rPr lang="en-US" sz="1000" dirty="0">
                          <a:solidFill>
                            <a:srgbClr val="000000"/>
                          </a:solidFill>
                          <a:latin typeface="Calibri" panose="020F0502020204030204" pitchFamily="34" charset="0"/>
                          <a:cs typeface="Calibri" panose="020F0502020204030204" pitchFamily="34" charset="0"/>
                          <a:sym typeface="+mn-ea"/>
                        </a:rPr>
                        <a:t> di </a:t>
                      </a:r>
                      <a:r>
                        <a:rPr lang="en-US" sz="1000" dirty="0" err="1">
                          <a:solidFill>
                            <a:srgbClr val="000000"/>
                          </a:solidFill>
                          <a:latin typeface="Calibri" panose="020F0502020204030204" pitchFamily="34" charset="0"/>
                          <a:cs typeface="Calibri" panose="020F0502020204030204" pitchFamily="34" charset="0"/>
                          <a:sym typeface="+mn-ea"/>
                        </a:rPr>
                        <a:t>distribuzione</a:t>
                      </a:r>
                      <a:r>
                        <a:rPr lang="en-US" sz="1000" dirty="0">
                          <a:solidFill>
                            <a:srgbClr val="000000"/>
                          </a:solidFill>
                          <a:latin typeface="Calibri" panose="020F0502020204030204" pitchFamily="34" charset="0"/>
                          <a:cs typeface="Calibri" panose="020F0502020204030204" pitchFamily="34" charset="0"/>
                          <a:sym typeface="+mn-ea"/>
                        </a:rPr>
                        <a:t> </a:t>
                      </a:r>
                      <a:r>
                        <a:rPr lang="en-US" sz="1000" dirty="0" err="1">
                          <a:solidFill>
                            <a:srgbClr val="000000"/>
                          </a:solidFill>
                          <a:latin typeface="Calibri" panose="020F0502020204030204" pitchFamily="34" charset="0"/>
                          <a:cs typeface="Calibri" panose="020F0502020204030204" pitchFamily="34" charset="0"/>
                          <a:sym typeface="+mn-ea"/>
                        </a:rPr>
                        <a:t>dell'acqua</a:t>
                      </a:r>
                      <a:r>
                        <a:rPr lang="en-US" sz="1000" dirty="0">
                          <a:solidFill>
                            <a:srgbClr val="000000"/>
                          </a:solidFill>
                          <a:latin typeface="Calibri" panose="020F0502020204030204" pitchFamily="34" charset="0"/>
                          <a:cs typeface="Calibri" panose="020F0502020204030204" pitchFamily="34" charset="0"/>
                          <a:sym typeface="+mn-ea"/>
                        </a:rPr>
                        <a:t> potabile  </a:t>
                      </a:r>
                      <a:endParaRPr lang="en-US" sz="1000" b="0" dirty="0">
                        <a:solidFill>
                          <a:srgbClr val="000000"/>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76835" algn="just" defTabSz="914400">
                        <a:spcBef>
                          <a:spcPts val="0"/>
                        </a:spcBef>
                        <a:spcAft>
                          <a:spcPts val="0"/>
                        </a:spcAft>
                        <a:buClrTx/>
                        <a:buSzTx/>
                        <a:buFontTx/>
                        <a:buNone/>
                        <a:defRPr/>
                      </a:pPr>
                      <a:endParaRPr lang="it-IT" sz="1000" b="0" dirty="0"/>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210820">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7.2</a:t>
                      </a: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marR="0" lvl="0" indent="5080" algn="just" defTabSz="1008380" rtl="0" eaLnBrk="1" fontAlgn="auto" latinLnBrk="0" hangingPunct="1">
                        <a:lnSpc>
                          <a:spcPct val="100000"/>
                        </a:lnSpc>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Entro</a:t>
                      </a:r>
                      <a:r>
                        <a:rPr lang="en-US" sz="1000" dirty="0">
                          <a:solidFill>
                            <a:srgbClr val="000000"/>
                          </a:solidFill>
                          <a:latin typeface="Calibri" panose="020F0502020204030204" pitchFamily="34" charset="0"/>
                          <a:cs typeface="Calibri" panose="020F0502020204030204" pitchFamily="34" charset="0"/>
                          <a:sym typeface="+mn-ea"/>
                        </a:rPr>
                        <a:t> il 2035 </a:t>
                      </a:r>
                      <a:r>
                        <a:rPr lang="en-US" sz="1000" dirty="0" err="1">
                          <a:solidFill>
                            <a:srgbClr val="000000"/>
                          </a:solidFill>
                          <a:latin typeface="Calibri" panose="020F0502020204030204" pitchFamily="34" charset="0"/>
                          <a:cs typeface="Calibri" panose="020F0502020204030204" pitchFamily="34" charset="0"/>
                          <a:sym typeface="+mn-ea"/>
                        </a:rPr>
                        <a:t>raggiungere</a:t>
                      </a:r>
                      <a:r>
                        <a:rPr lang="en-US" sz="1000" dirty="0">
                          <a:solidFill>
                            <a:srgbClr val="000000"/>
                          </a:solidFill>
                          <a:latin typeface="Calibri" panose="020F0502020204030204" pitchFamily="34" charset="0"/>
                          <a:cs typeface="Calibri" panose="020F0502020204030204" pitchFamily="34" charset="0"/>
                          <a:sym typeface="+mn-ea"/>
                        </a:rPr>
                        <a:t> il 100% di </a:t>
                      </a:r>
                      <a:r>
                        <a:rPr lang="en-US" sz="1000" dirty="0" err="1">
                          <a:solidFill>
                            <a:srgbClr val="000000"/>
                          </a:solidFill>
                          <a:latin typeface="Calibri" panose="020F0502020204030204" pitchFamily="34" charset="0"/>
                          <a:cs typeface="Calibri" panose="020F0502020204030204" pitchFamily="34" charset="0"/>
                          <a:sym typeface="+mn-ea"/>
                        </a:rPr>
                        <a:t>energia</a:t>
                      </a:r>
                      <a:r>
                        <a:rPr lang="en-US" sz="1000" dirty="0">
                          <a:solidFill>
                            <a:srgbClr val="000000"/>
                          </a:solidFill>
                          <a:latin typeface="Calibri" panose="020F0502020204030204" pitchFamily="34" charset="0"/>
                          <a:cs typeface="Calibri" panose="020F0502020204030204" pitchFamily="34" charset="0"/>
                          <a:sym typeface="+mn-ea"/>
                        </a:rPr>
                        <a:t> da </a:t>
                      </a:r>
                      <a:r>
                        <a:rPr lang="en-US" sz="1000" dirty="0" err="1">
                          <a:solidFill>
                            <a:srgbClr val="000000"/>
                          </a:solidFill>
                          <a:latin typeface="Calibri" panose="020F0502020204030204" pitchFamily="34" charset="0"/>
                          <a:cs typeface="Calibri" panose="020F0502020204030204" pitchFamily="34" charset="0"/>
                          <a:sym typeface="+mn-ea"/>
                        </a:rPr>
                        <a:t>fonti</a:t>
                      </a:r>
                      <a:r>
                        <a:rPr lang="en-US" sz="1000" dirty="0">
                          <a:solidFill>
                            <a:srgbClr val="000000"/>
                          </a:solidFill>
                          <a:latin typeface="Calibri" panose="020F0502020204030204" pitchFamily="34" charset="0"/>
                          <a:cs typeface="Calibri" panose="020F0502020204030204" pitchFamily="34" charset="0"/>
                          <a:sym typeface="+mn-ea"/>
                        </a:rPr>
                        <a:t> </a:t>
                      </a:r>
                      <a:r>
                        <a:rPr lang="en-US" sz="1000" dirty="0" err="1">
                          <a:solidFill>
                            <a:srgbClr val="000000"/>
                          </a:solidFill>
                          <a:latin typeface="Calibri" panose="020F0502020204030204" pitchFamily="34" charset="0"/>
                          <a:cs typeface="Calibri" panose="020F0502020204030204" pitchFamily="34" charset="0"/>
                          <a:sym typeface="+mn-ea"/>
                        </a:rPr>
                        <a:t>rinnovabili</a:t>
                      </a:r>
                      <a:r>
                        <a:rPr lang="en-US" sz="1000" dirty="0">
                          <a:solidFill>
                            <a:srgbClr val="000000"/>
                          </a:solidFill>
                          <a:latin typeface="Calibri" panose="020F0502020204030204" pitchFamily="34" charset="0"/>
                          <a:cs typeface="Calibri" panose="020F0502020204030204" pitchFamily="34" charset="0"/>
                          <a:sym typeface="+mn-ea"/>
                        </a:rPr>
                        <a:t> </a:t>
                      </a:r>
                      <a:endParaRPr lang="en-US" sz="1000" b="0" dirty="0" err="1">
                        <a:solidFill>
                          <a:srgbClr val="000000"/>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AMBIENTE</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76835" algn="just" defTabSz="914400">
                        <a:spcBef>
                          <a:spcPts val="0"/>
                        </a:spcBef>
                        <a:spcAft>
                          <a:spcPts val="0"/>
                        </a:spcAft>
                        <a:buClrTx/>
                        <a:buSzTx/>
                        <a:buFontTx/>
                        <a:buNone/>
                        <a:defRPr/>
                      </a:pPr>
                      <a:r>
                        <a:rPr lang="it-IT" sz="1000" b="0" dirty="0"/>
                        <a:t>UE064 - Favorire la transizione ecologica e arginare l'emergenza energetica pianificando e coordinando le misure di efficientamento energetico in accordo con i Comuni (interventi sul patrimonio pubblico; comunità energetiche; misure urgenti di natura straordinaria...) e supportando imprese e cittadini nella realizzazione degli interventi di transizione energetica</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40995">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7.3</a:t>
                      </a: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marR="0" lvl="0" indent="5080" algn="just" defTabSz="1008380" rtl="0" eaLnBrk="1" fontAlgn="auto" latinLnBrk="0" hangingPunct="1">
                        <a:lnSpc>
                          <a:spcPct val="100000"/>
                        </a:lnSpc>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almeno</a:t>
                      </a:r>
                      <a:r>
                        <a:rPr lang="en-US" sz="1000" b="0" dirty="0">
                          <a:solidFill>
                            <a:schemeClr val="tx1"/>
                          </a:solidFill>
                          <a:latin typeface="Calibri" panose="020F0502020204030204" pitchFamily="34" charset="0"/>
                          <a:cs typeface="Calibri" panose="020F0502020204030204" pitchFamily="34" charset="0"/>
                        </a:rPr>
                        <a:t> il 20% </a:t>
                      </a:r>
                      <a:r>
                        <a:rPr lang="en-US" sz="1000" b="0" dirty="0" err="1">
                          <a:solidFill>
                            <a:schemeClr val="tx1"/>
                          </a:solidFill>
                          <a:latin typeface="Calibri" panose="020F0502020204030204" pitchFamily="34" charset="0"/>
                          <a:cs typeface="Calibri" panose="020F0502020204030204" pitchFamily="34" charset="0"/>
                        </a:rPr>
                        <a: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consumi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finali</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energia</a:t>
                      </a:r>
                      <a:r>
                        <a:rPr lang="en-US" sz="1000" b="0" dirty="0">
                          <a:solidFill>
                            <a:schemeClr val="tx1"/>
                          </a:solidFill>
                          <a:latin typeface="Calibri" panose="020F0502020204030204" pitchFamily="34" charset="0"/>
                          <a:cs typeface="Calibri" panose="020F0502020204030204" pitchFamily="34" charset="0"/>
                        </a:rPr>
                        <a:t> rispetto al 2020 </a:t>
                      </a: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76835" algn="just" defTabSz="914400">
                        <a:spcBef>
                          <a:spcPts val="0"/>
                        </a:spcBef>
                        <a:spcAft>
                          <a:spcPts val="0"/>
                        </a:spcAft>
                        <a:buClrTx/>
                        <a:buSzTx/>
                        <a:buFontTx/>
                        <a:buNone/>
                        <a:defRPr/>
                      </a:pPr>
                      <a:endParaRPr lang="it-IT" sz="1000" b="0" dirty="0"/>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a:buClrTx/>
                        <a:buSzTx/>
                        <a:buFontTx/>
                        <a:buNone/>
                      </a:pP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6322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sym typeface="+mn-ea"/>
                        </a:rPr>
                        <a:t>11.2</a:t>
                      </a:r>
                      <a:endParaRPr lang="en-US" sz="1000" b="1">
                        <a:solidFill>
                          <a:srgbClr val="000000"/>
                        </a:solidFill>
                        <a:latin typeface="Calibri" panose="020F0502020204030204" pitchFamily="34" charset="0"/>
                        <a:cs typeface="Calibri" panose="020F0502020204030204" pitchFamily="34" charset="0"/>
                      </a:endParaRPr>
                    </a:p>
                    <a:p>
                      <a:pPr indent="0" algn="ctr">
                        <a:buNone/>
                      </a:pPr>
                      <a:endParaRPr lang="en-US" sz="1000" b="1">
                        <a:solidFill>
                          <a:srgbClr val="000000"/>
                        </a:solidFill>
                        <a:latin typeface="Calibri" panose="020F0502020204030204" pitchFamily="34" charset="0"/>
                        <a:cs typeface="Calibri" panose="020F0502020204030204" pitchFamily="34" charset="0"/>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marR="0" lvl="0" indent="5080" algn="just" defTabSz="1008380" rtl="0" eaLnBrk="1" fontAlgn="auto" latinLnBrk="0" hangingPunct="1">
                        <a:lnSpc>
                          <a:spcPct val="100000"/>
                        </a:lnSpc>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sym typeface="+mn-ea"/>
                        </a:rPr>
                        <a:t>Entro</a:t>
                      </a:r>
                      <a:r>
                        <a:rPr lang="en-US" sz="1000" b="0" dirty="0">
                          <a:solidFill>
                            <a:schemeClr val="tx1"/>
                          </a:solidFill>
                          <a:latin typeface="Calibri" panose="020F0502020204030204" pitchFamily="34" charset="0"/>
                          <a:cs typeface="Calibri" panose="020F0502020204030204" pitchFamily="34" charset="0"/>
                          <a:sym typeface="+mn-ea"/>
                        </a:rPr>
                        <a:t> il 2030 </a:t>
                      </a:r>
                      <a:r>
                        <a:rPr lang="en-US" sz="1000" b="0" dirty="0" err="1">
                          <a:solidFill>
                            <a:schemeClr val="tx1"/>
                          </a:solidFill>
                          <a:latin typeface="Calibri" panose="020F0502020204030204" pitchFamily="34" charset="0"/>
                          <a:cs typeface="Calibri" panose="020F0502020204030204" pitchFamily="34" charset="0"/>
                          <a:sym typeface="+mn-ea"/>
                        </a:rPr>
                        <a:t>aumentare</a:t>
                      </a:r>
                      <a:r>
                        <a:rPr lang="en-US" sz="1000" b="0" dirty="0">
                          <a:solidFill>
                            <a:schemeClr val="tx1"/>
                          </a:solidFill>
                          <a:latin typeface="Calibri" panose="020F0502020204030204" pitchFamily="34" charset="0"/>
                          <a:cs typeface="Calibri" panose="020F0502020204030204" pitchFamily="34" charset="0"/>
                          <a:sym typeface="+mn-ea"/>
                        </a:rPr>
                        <a:t> del 26% </a:t>
                      </a:r>
                      <a:r>
                        <a:rPr lang="en-US" sz="1000" b="0" dirty="0" err="1">
                          <a:solidFill>
                            <a:schemeClr val="tx1"/>
                          </a:solidFill>
                          <a:latin typeface="Calibri" panose="020F0502020204030204" pitchFamily="34" charset="0"/>
                          <a:cs typeface="Calibri" panose="020F0502020204030204" pitchFamily="34" charset="0"/>
                          <a:sym typeface="+mn-ea"/>
                        </a:rPr>
                        <a:t>i</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posti</a:t>
                      </a:r>
                      <a:r>
                        <a:rPr lang="en-US" sz="1000" b="0" dirty="0">
                          <a:solidFill>
                            <a:schemeClr val="tx1"/>
                          </a:solidFill>
                          <a:latin typeface="Calibri" panose="020F0502020204030204" pitchFamily="34" charset="0"/>
                          <a:cs typeface="Calibri" panose="020F0502020204030204" pitchFamily="34" charset="0"/>
                          <a:sym typeface="+mn-ea"/>
                        </a:rPr>
                        <a:t>-km per </a:t>
                      </a:r>
                      <a:r>
                        <a:rPr lang="en-US" sz="1000" b="0" dirty="0" err="1">
                          <a:solidFill>
                            <a:schemeClr val="tx1"/>
                          </a:solidFill>
                          <a:latin typeface="Calibri" panose="020F0502020204030204" pitchFamily="34" charset="0"/>
                          <a:cs typeface="Calibri" panose="020F0502020204030204" pitchFamily="34" charset="0"/>
                          <a:sym typeface="+mn-ea"/>
                        </a:rPr>
                        <a:t>abitante</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offerti</a:t>
                      </a:r>
                      <a:r>
                        <a:rPr lang="en-US" sz="1000" b="0" dirty="0">
                          <a:solidFill>
                            <a:schemeClr val="tx1"/>
                          </a:solidFill>
                          <a:latin typeface="Calibri" panose="020F0502020204030204" pitchFamily="34" charset="0"/>
                          <a:cs typeface="Calibri" panose="020F0502020204030204" pitchFamily="34" charset="0"/>
                          <a:sym typeface="+mn-ea"/>
                        </a:rPr>
                        <a:t> dal </a:t>
                      </a:r>
                      <a:r>
                        <a:rPr lang="en-US" sz="1000" b="0" dirty="0" err="1">
                          <a:solidFill>
                            <a:schemeClr val="tx1"/>
                          </a:solidFill>
                          <a:latin typeface="Calibri" panose="020F0502020204030204" pitchFamily="34" charset="0"/>
                          <a:cs typeface="Calibri" panose="020F0502020204030204" pitchFamily="34" charset="0"/>
                          <a:sym typeface="+mn-ea"/>
                        </a:rPr>
                        <a:t>trasporto</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pubblico</a:t>
                      </a:r>
                      <a:r>
                        <a:rPr lang="en-US" sz="1000" b="0" dirty="0">
                          <a:solidFill>
                            <a:schemeClr val="tx1"/>
                          </a:solidFill>
                          <a:latin typeface="Calibri" panose="020F0502020204030204" pitchFamily="34" charset="0"/>
                          <a:cs typeface="Calibri" panose="020F0502020204030204" pitchFamily="34" charset="0"/>
                          <a:sym typeface="+mn-ea"/>
                        </a:rPr>
                        <a:t> rispetto al 2004 </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76835" algn="just" defTabSz="914400">
                        <a:spcBef>
                          <a:spcPts val="0"/>
                        </a:spcBef>
                        <a:spcAft>
                          <a:spcPts val="0"/>
                        </a:spcAft>
                        <a:buClrTx/>
                        <a:buSzTx/>
                        <a:buFontTx/>
                        <a:buNone/>
                        <a:defRPr/>
                      </a:pPr>
                      <a:endParaRPr lang="it-IT" sz="1000" b="0" dirty="0"/>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a:buClrTx/>
                        <a:buSzTx/>
                        <a:buFontTx/>
                        <a:buNone/>
                      </a:pP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341630">
                <a:tc>
                  <a:txBody>
                    <a:bodyPr/>
                    <a:lstStyle/>
                    <a:p>
                      <a:pPr algn="ctr">
                        <a:buClrTx/>
                        <a:buSzTx/>
                        <a:buFontTx/>
                        <a:buNone/>
                      </a:pPr>
                      <a:r>
                        <a:rPr lang="en-US" sz="1000" b="1" dirty="0">
                          <a:solidFill>
                            <a:srgbClr val="000000"/>
                          </a:solidFill>
                          <a:latin typeface="Calibri" panose="020F0502020204030204" pitchFamily="34" charset="0"/>
                          <a:cs typeface="Calibri" panose="020F0502020204030204" pitchFamily="34" charset="0"/>
                          <a:sym typeface="+mn-ea"/>
                        </a:rPr>
                        <a:t>11.2</a:t>
                      </a:r>
                      <a:endParaRPr lang="en-US" sz="1000" b="1" dirty="0">
                        <a:solidFill>
                          <a:srgbClr val="000000"/>
                        </a:solidFill>
                        <a:latin typeface="Calibri" panose="020F0502020204030204" pitchFamily="34" charset="0"/>
                        <a:cs typeface="Calibri" panose="020F0502020204030204" pitchFamily="34" charset="0"/>
                      </a:endParaRPr>
                    </a:p>
                    <a:p>
                      <a:pPr algn="ctr">
                        <a:buClrTx/>
                        <a:buSzTx/>
                        <a:buFontTx/>
                        <a:buNone/>
                      </a:pPr>
                      <a:endParaRPr lang="en-US" sz="1000" b="1" dirty="0">
                        <a:solidFill>
                          <a:srgbClr val="000000"/>
                        </a:solidFill>
                        <a:latin typeface="Calibri" panose="020F0502020204030204" pitchFamily="34" charset="0"/>
                        <a:cs typeface="Calibri" panose="020F0502020204030204" pitchFamily="34" charset="0"/>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a:solidFill>
                            <a:schemeClr val="tx1"/>
                          </a:solidFill>
                          <a:latin typeface="Calibri" panose="020F0502020204030204" pitchFamily="34" charset="0"/>
                          <a:cs typeface="Calibri" panose="020F0502020204030204" pitchFamily="34" charset="0"/>
                        </a:rPr>
                        <a:t>Entro il 2025 ridurre di almeno 20 punti percentuali il traffico motorizzato privato rispetto al 2019</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endParaRPr lang="en-US" sz="1000" b="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76835" algn="just" defTabSz="914400">
                        <a:spcBef>
                          <a:spcPts val="0"/>
                        </a:spcBef>
                        <a:spcAft>
                          <a:spcPts val="0"/>
                        </a:spcAft>
                        <a:buClrTx/>
                        <a:buSzTx/>
                        <a:buFontTx/>
                        <a:defRPr/>
                      </a:pPr>
                      <a:endParaRPr lang="it-IT" sz="1000" b="0" dirty="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a:buClrTx/>
                        <a:buSzTx/>
                        <a:buFontTx/>
                        <a:buNone/>
                      </a:pP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363220">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sym typeface="+mn-ea"/>
                        </a:rPr>
                        <a:t>11.6</a:t>
                      </a:r>
                      <a:endParaRPr lang="en-US" sz="1000" b="1" dirty="0">
                        <a:solidFill>
                          <a:srgbClr val="000000"/>
                        </a:solidFill>
                        <a:latin typeface="Calibri" panose="020F0502020204030204" pitchFamily="34" charset="0"/>
                        <a:cs typeface="Calibri" panose="020F0502020204030204" pitchFamily="34" charset="0"/>
                        <a:sym typeface="+mn-ea"/>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sym typeface="+mn-ea"/>
                        </a:rPr>
                        <a:t>Entro</a:t>
                      </a:r>
                      <a:r>
                        <a:rPr lang="en-US" sz="1000" b="0" dirty="0">
                          <a:solidFill>
                            <a:schemeClr val="tx1"/>
                          </a:solidFill>
                          <a:latin typeface="Calibri" panose="020F0502020204030204" pitchFamily="34" charset="0"/>
                          <a:cs typeface="Calibri" panose="020F0502020204030204" pitchFamily="34" charset="0"/>
                          <a:sym typeface="+mn-ea"/>
                        </a:rPr>
                        <a:t> il 2030 </a:t>
                      </a:r>
                      <a:r>
                        <a:rPr lang="en-US" sz="1000" b="0" dirty="0" err="1">
                          <a:solidFill>
                            <a:schemeClr val="tx1"/>
                          </a:solidFill>
                          <a:latin typeface="Calibri" panose="020F0502020204030204" pitchFamily="34" charset="0"/>
                          <a:cs typeface="Calibri" panose="020F0502020204030204" pitchFamily="34" charset="0"/>
                          <a:sym typeface="+mn-ea"/>
                        </a:rPr>
                        <a:t>ridurre</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i</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superamenti</a:t>
                      </a:r>
                      <a:r>
                        <a:rPr lang="en-US" sz="1000" b="0" dirty="0">
                          <a:solidFill>
                            <a:schemeClr val="tx1"/>
                          </a:solidFill>
                          <a:latin typeface="Calibri" panose="020F0502020204030204" pitchFamily="34" charset="0"/>
                          <a:cs typeface="Calibri" panose="020F0502020204030204" pitchFamily="34" charset="0"/>
                          <a:sym typeface="+mn-ea"/>
                        </a:rPr>
                        <a:t> del </a:t>
                      </a:r>
                      <a:r>
                        <a:rPr lang="en-US" sz="1000" b="0" dirty="0" err="1">
                          <a:solidFill>
                            <a:schemeClr val="tx1"/>
                          </a:solidFill>
                          <a:latin typeface="Calibri" panose="020F0502020204030204" pitchFamily="34" charset="0"/>
                          <a:cs typeface="Calibri" panose="020F0502020204030204" pitchFamily="34" charset="0"/>
                          <a:sym typeface="+mn-ea"/>
                        </a:rPr>
                        <a:t>limite</a:t>
                      </a:r>
                      <a:r>
                        <a:rPr lang="en-US" sz="1000" b="0" dirty="0">
                          <a:solidFill>
                            <a:schemeClr val="tx1"/>
                          </a:solidFill>
                          <a:latin typeface="Calibri" panose="020F0502020204030204" pitchFamily="34" charset="0"/>
                          <a:cs typeface="Calibri" panose="020F0502020204030204" pitchFamily="34" charset="0"/>
                          <a:sym typeface="+mn-ea"/>
                        </a:rPr>
                        <a:t> del PM10 al di sotto di 3 </a:t>
                      </a:r>
                      <a:r>
                        <a:rPr lang="en-US" sz="1000" b="0" dirty="0" err="1">
                          <a:solidFill>
                            <a:schemeClr val="tx1"/>
                          </a:solidFill>
                          <a:latin typeface="Calibri" panose="020F0502020204030204" pitchFamily="34" charset="0"/>
                          <a:cs typeface="Calibri" panose="020F0502020204030204" pitchFamily="34" charset="0"/>
                          <a:sym typeface="+mn-ea"/>
                        </a:rPr>
                        <a:t>giorni</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l’anno</a:t>
                      </a:r>
                      <a:r>
                        <a:rPr lang="en-US" sz="1000" b="0" dirty="0">
                          <a:solidFill>
                            <a:schemeClr val="tx1"/>
                          </a:solidFill>
                          <a:latin typeface="Calibri" panose="020F0502020204030204" pitchFamily="34" charset="0"/>
                          <a:cs typeface="Calibri" panose="020F0502020204030204" pitchFamily="34" charset="0"/>
                          <a:sym typeface="+mn-ea"/>
                        </a:rPr>
                        <a:t> </a:t>
                      </a:r>
                      <a:endParaRPr lang="it-IT" sz="1000" b="0" dirty="0">
                        <a:solidFill>
                          <a:schemeClr val="tx1"/>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endParaRPr lang="en-US" sz="1000" b="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a:buNone/>
                      </a:pPr>
                      <a:endParaRPr lang="en-US" sz="1000" b="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FF0000"/>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10"/>
                  </a:ext>
                </a:extLst>
              </a:tr>
              <a:tr h="353060">
                <a:tc>
                  <a:txBody>
                    <a:bodyPr/>
                    <a:lstStyle/>
                    <a:p>
                      <a:pPr algn="ctr">
                        <a:buClrTx/>
                        <a:buSzTx/>
                        <a:buFontTx/>
                        <a:buNone/>
                      </a:pPr>
                      <a:r>
                        <a:rPr lang="en-US" sz="1000" b="1">
                          <a:solidFill>
                            <a:schemeClr val="tx1"/>
                          </a:solidFill>
                          <a:latin typeface="Calibri" panose="020F0502020204030204" pitchFamily="34" charset="0"/>
                          <a:cs typeface="Calibri" panose="020F0502020204030204" pitchFamily="34" charset="0"/>
                        </a:rPr>
                        <a:t>13.2</a:t>
                      </a: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it-IT" sz="1000" b="0" dirty="0">
                          <a:solidFill>
                            <a:schemeClr val="tx1"/>
                          </a:solidFill>
                          <a:latin typeface="Calibri" panose="020F0502020204030204" pitchFamily="34" charset="0"/>
                          <a:cs typeface="Calibri" panose="020F0502020204030204" pitchFamily="34" charset="0"/>
                          <a:sym typeface="+mn-ea"/>
                        </a:rPr>
                        <a:t>Entro il 2030 ridurre le emissioni di CO2 e di altri gas climalteranti del 55% rispetto al 1990</a:t>
                      </a:r>
                      <a:endParaRPr lang="it-IT" sz="1000" b="0" dirty="0">
                        <a:solidFill>
                          <a:schemeClr val="tx1"/>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sym typeface="+mn-ea"/>
                        </a:rPr>
                        <a:t>AMBIENTE</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algn="just"/>
                      <a:r>
                        <a:rPr lang="en-US" sz="1000" b="0" dirty="0" err="1">
                          <a:solidFill>
                            <a:schemeClr val="tx1"/>
                          </a:solidFill>
                          <a:latin typeface="Calibri" panose="020F0502020204030204" pitchFamily="34" charset="0"/>
                          <a:cs typeface="Calibri" panose="020F0502020204030204" pitchFamily="34" charset="0"/>
                          <a:sym typeface="+mn-ea"/>
                        </a:rPr>
                        <a:t>UE064 - Favorire la transizione ecologica e arginare l'emergenza energetica pianificando e coordinando le misure di efficientamento energetico in accordo con i Comuni (interventi sul patrimonio pubblico; comunità energetiche; misure urgenti di natura straordinaria...) e supportando imprese e cittadini nella realizzazione degli interventi di transizione energetica</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601345" y="1477645"/>
          <a:ext cx="12733020" cy="1809750"/>
        </p:xfrm>
        <a:graphic>
          <a:graphicData uri="http://schemas.openxmlformats.org/drawingml/2006/table">
            <a:tbl>
              <a:tblPr firstRow="1" bandRow="1">
                <a:tableStyleId>{5C22544A-7EE6-4342-B048-85BDC9FD1C3A}</a:tableStyleId>
              </a:tblPr>
              <a:tblGrid>
                <a:gridCol w="445135">
                  <a:extLst>
                    <a:ext uri="{9D8B030D-6E8A-4147-A177-3AD203B41FA5}">
                      <a16:colId xmlns:a16="http://schemas.microsoft.com/office/drawing/2014/main" val="20000"/>
                    </a:ext>
                  </a:extLst>
                </a:gridCol>
                <a:gridCol w="3599815">
                  <a:extLst>
                    <a:ext uri="{9D8B030D-6E8A-4147-A177-3AD203B41FA5}">
                      <a16:colId xmlns:a16="http://schemas.microsoft.com/office/drawing/2014/main" val="20001"/>
                    </a:ext>
                  </a:extLst>
                </a:gridCol>
                <a:gridCol w="2228215">
                  <a:extLst>
                    <a:ext uri="{9D8B030D-6E8A-4147-A177-3AD203B41FA5}">
                      <a16:colId xmlns:a16="http://schemas.microsoft.com/office/drawing/2014/main" val="20002"/>
                    </a:ext>
                  </a:extLst>
                </a:gridCol>
                <a:gridCol w="4457065">
                  <a:extLst>
                    <a:ext uri="{9D8B030D-6E8A-4147-A177-3AD203B41FA5}">
                      <a16:colId xmlns:a16="http://schemas.microsoft.com/office/drawing/2014/main" val="20003"/>
                    </a:ext>
                  </a:extLst>
                </a:gridCol>
                <a:gridCol w="2002790">
                  <a:extLst>
                    <a:ext uri="{9D8B030D-6E8A-4147-A177-3AD203B41FA5}">
                      <a16:colId xmlns:a16="http://schemas.microsoft.com/office/drawing/2014/main" val="20004"/>
                    </a:ext>
                  </a:extLst>
                </a:gridCol>
              </a:tblGrid>
              <a:tr h="274320">
                <a:tc>
                  <a:txBody>
                    <a:bodyPr/>
                    <a:lstStyle/>
                    <a:p>
                      <a:pPr algn="ctr">
                        <a:buClrTx/>
                        <a:buSzTx/>
                        <a:buFontTx/>
                        <a:buNone/>
                      </a:pPr>
                      <a:r>
                        <a:rPr lang="en-US" sz="1000" b="1" dirty="0">
                          <a:solidFill>
                            <a:srgbClr val="000000"/>
                          </a:solidFill>
                          <a:latin typeface="Calibri" panose="020F0502020204030204" pitchFamily="34" charset="0"/>
                          <a:cs typeface="Calibri" panose="020F0502020204030204" pitchFamily="34" charset="0"/>
                        </a:rPr>
                        <a:t>14.1</a:t>
                      </a: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en-US" sz="1000" b="0" dirty="0" err="1">
                          <a:solidFill>
                            <a:srgbClr val="000000"/>
                          </a:solidFill>
                          <a:highlight>
                            <a:srgbClr val="FAFCFC"/>
                          </a:highlight>
                          <a:latin typeface="Calibri" panose="020F0502020204030204" pitchFamily="34" charset="0"/>
                          <a:cs typeface="Calibri" panose="020F0502020204030204" pitchFamily="34" charset="0"/>
                          <a:sym typeface="+mn-ea"/>
                        </a:rPr>
                        <a:t>Entro</a:t>
                      </a:r>
                      <a:r>
                        <a:rPr lang="en-US" sz="1000" b="0" dirty="0">
                          <a:solidFill>
                            <a:srgbClr val="000000"/>
                          </a:solidFill>
                          <a:highlight>
                            <a:srgbClr val="FAFCFC"/>
                          </a:highlight>
                          <a:latin typeface="Calibri" panose="020F0502020204030204" pitchFamily="34" charset="0"/>
                          <a:cs typeface="Calibri" panose="020F0502020204030204" pitchFamily="34" charset="0"/>
                          <a:sym typeface="+mn-ea"/>
                        </a:rPr>
                        <a:t> il 2027 </a:t>
                      </a:r>
                      <a:r>
                        <a:rPr lang="en-US" sz="1000" b="0" dirty="0" err="1">
                          <a:solidFill>
                            <a:srgbClr val="000000"/>
                          </a:solidFill>
                          <a:highlight>
                            <a:srgbClr val="FAFCFC"/>
                          </a:highlight>
                          <a:latin typeface="Calibri" panose="020F0502020204030204" pitchFamily="34" charset="0"/>
                          <a:cs typeface="Calibri" panose="020F0502020204030204" pitchFamily="34" charset="0"/>
                          <a:sym typeface="+mn-ea"/>
                        </a:rPr>
                        <a:t>raggiungere</a:t>
                      </a:r>
                      <a:r>
                        <a:rPr lang="en-US" sz="1000" b="0" dirty="0">
                          <a:solidFill>
                            <a:srgbClr val="000000"/>
                          </a:solidFill>
                          <a:highlight>
                            <a:srgbClr val="FAFCFC"/>
                          </a:highlight>
                          <a:latin typeface="Calibri" panose="020F0502020204030204" pitchFamily="34" charset="0"/>
                          <a:cs typeface="Calibri" panose="020F0502020204030204" pitchFamily="34" charset="0"/>
                          <a:sym typeface="+mn-ea"/>
                        </a:rPr>
                        <a:t> la quota del 100% di </a:t>
                      </a:r>
                      <a:r>
                        <a:rPr lang="en-US" sz="1000" b="0" dirty="0" err="1">
                          <a:solidFill>
                            <a:srgbClr val="000000"/>
                          </a:solidFill>
                          <a:highlight>
                            <a:srgbClr val="FAFCFC"/>
                          </a:highlight>
                          <a:latin typeface="Calibri" panose="020F0502020204030204" pitchFamily="34" charset="0"/>
                          <a:cs typeface="Calibri" panose="020F0502020204030204" pitchFamily="34" charset="0"/>
                          <a:sym typeface="+mn-ea"/>
                        </a:rPr>
                        <a:t>acque</a:t>
                      </a:r>
                      <a:r>
                        <a:rPr lang="en-US" sz="1000" b="0" dirty="0">
                          <a:solidFill>
                            <a:srgbClr val="000000"/>
                          </a:solidFill>
                          <a:highlight>
                            <a:srgbClr val="FAFCFC"/>
                          </a:highlight>
                          <a:latin typeface="Calibri" panose="020F0502020204030204" pitchFamily="34" charset="0"/>
                          <a:cs typeface="Calibri" panose="020F0502020204030204" pitchFamily="34" charset="0"/>
                          <a:sym typeface="+mn-ea"/>
                        </a:rPr>
                        <a:t> </a:t>
                      </a:r>
                      <a:r>
                        <a:rPr lang="en-US" sz="1000" b="0" dirty="0" err="1">
                          <a:solidFill>
                            <a:srgbClr val="000000"/>
                          </a:solidFill>
                          <a:highlight>
                            <a:srgbClr val="FAFCFC"/>
                          </a:highlight>
                          <a:latin typeface="Calibri" panose="020F0502020204030204" pitchFamily="34" charset="0"/>
                          <a:cs typeface="Calibri" panose="020F0502020204030204" pitchFamily="34" charset="0"/>
                          <a:sym typeface="+mn-ea"/>
                        </a:rPr>
                        <a:t>costiere</a:t>
                      </a:r>
                      <a:r>
                        <a:rPr lang="en-US" sz="1000" b="0" dirty="0">
                          <a:solidFill>
                            <a:srgbClr val="000000"/>
                          </a:solidFill>
                          <a:highlight>
                            <a:srgbClr val="FAFCFC"/>
                          </a:highlight>
                          <a:latin typeface="Calibri" panose="020F0502020204030204" pitchFamily="34" charset="0"/>
                          <a:cs typeface="Calibri" panose="020F0502020204030204" pitchFamily="34" charset="0"/>
                          <a:sym typeface="+mn-ea"/>
                        </a:rPr>
                        <a:t> in </a:t>
                      </a:r>
                      <a:r>
                        <a:rPr lang="en-US" sz="1000" b="0" dirty="0" err="1">
                          <a:solidFill>
                            <a:srgbClr val="000000"/>
                          </a:solidFill>
                          <a:highlight>
                            <a:srgbClr val="FAFCFC"/>
                          </a:highlight>
                          <a:latin typeface="Calibri" panose="020F0502020204030204" pitchFamily="34" charset="0"/>
                          <a:cs typeface="Calibri" panose="020F0502020204030204" pitchFamily="34" charset="0"/>
                          <a:sym typeface="+mn-ea"/>
                        </a:rPr>
                        <a:t>buono</a:t>
                      </a:r>
                      <a:r>
                        <a:rPr lang="en-US" sz="1000" b="0" dirty="0">
                          <a:solidFill>
                            <a:srgbClr val="000000"/>
                          </a:solidFill>
                          <a:highlight>
                            <a:srgbClr val="FAFCFC"/>
                          </a:highlight>
                          <a:latin typeface="Calibri" panose="020F0502020204030204" pitchFamily="34" charset="0"/>
                          <a:cs typeface="Calibri" panose="020F0502020204030204" pitchFamily="34" charset="0"/>
                          <a:sym typeface="+mn-ea"/>
                        </a:rPr>
                        <a:t> o </a:t>
                      </a:r>
                      <a:r>
                        <a:rPr lang="en-US" sz="1000" b="0" dirty="0" err="1">
                          <a:solidFill>
                            <a:srgbClr val="000000"/>
                          </a:solidFill>
                          <a:highlight>
                            <a:srgbClr val="FAFCFC"/>
                          </a:highlight>
                          <a:latin typeface="Calibri" panose="020F0502020204030204" pitchFamily="34" charset="0"/>
                          <a:cs typeface="Calibri" panose="020F0502020204030204" pitchFamily="34" charset="0"/>
                          <a:sym typeface="+mn-ea"/>
                        </a:rPr>
                        <a:t>eccellente</a:t>
                      </a:r>
                      <a:r>
                        <a:rPr lang="en-US" sz="1000" b="0" dirty="0">
                          <a:solidFill>
                            <a:srgbClr val="000000"/>
                          </a:solidFill>
                          <a:highlight>
                            <a:srgbClr val="FAFCFC"/>
                          </a:highlight>
                          <a:latin typeface="Calibri" panose="020F0502020204030204" pitchFamily="34" charset="0"/>
                          <a:cs typeface="Calibri" panose="020F0502020204030204" pitchFamily="34" charset="0"/>
                          <a:sym typeface="+mn-ea"/>
                        </a:rPr>
                        <a:t> </a:t>
                      </a:r>
                      <a:r>
                        <a:rPr lang="en-US" sz="1000" b="0" dirty="0" err="1">
                          <a:solidFill>
                            <a:srgbClr val="000000"/>
                          </a:solidFill>
                          <a:highlight>
                            <a:srgbClr val="FAFCFC"/>
                          </a:highlight>
                          <a:latin typeface="Calibri" panose="020F0502020204030204" pitchFamily="34" charset="0"/>
                          <a:cs typeface="Calibri" panose="020F0502020204030204" pitchFamily="34" charset="0"/>
                          <a:sym typeface="+mn-ea"/>
                        </a:rPr>
                        <a:t>stato</a:t>
                      </a:r>
                      <a:r>
                        <a:rPr lang="en-US" sz="1000" b="0" dirty="0">
                          <a:solidFill>
                            <a:srgbClr val="000000"/>
                          </a:solidFill>
                          <a:highlight>
                            <a:srgbClr val="FAFCFC"/>
                          </a:highlight>
                          <a:latin typeface="Calibri" panose="020F0502020204030204" pitchFamily="34" charset="0"/>
                          <a:cs typeface="Calibri" panose="020F0502020204030204" pitchFamily="34" charset="0"/>
                          <a:sym typeface="+mn-ea"/>
                        </a:rPr>
                        <a:t> </a:t>
                      </a:r>
                      <a:r>
                        <a:rPr lang="en-US" sz="1000" b="0" dirty="0" err="1">
                          <a:solidFill>
                            <a:srgbClr val="000000"/>
                          </a:solidFill>
                          <a:highlight>
                            <a:srgbClr val="FAFCFC"/>
                          </a:highlight>
                          <a:latin typeface="Calibri" panose="020F0502020204030204" pitchFamily="34" charset="0"/>
                          <a:cs typeface="Calibri" panose="020F0502020204030204" pitchFamily="34" charset="0"/>
                          <a:sym typeface="+mn-ea"/>
                        </a:rPr>
                        <a:t>ecologico</a:t>
                      </a:r>
                      <a:r>
                        <a:rPr lang="en-US" sz="1000" b="0" dirty="0">
                          <a:solidFill>
                            <a:srgbClr val="000000"/>
                          </a:solidFill>
                          <a:highlight>
                            <a:srgbClr val="FAFCFC"/>
                          </a:highlight>
                          <a:latin typeface="Calibri" panose="020F0502020204030204" pitchFamily="34" charset="0"/>
                          <a:cs typeface="Calibri" panose="020F0502020204030204" pitchFamily="34" charset="0"/>
                          <a:sym typeface="+mn-ea"/>
                        </a:rPr>
                        <a:t>  </a:t>
                      </a:r>
                      <a:endParaRPr lang="en-US" sz="1000" b="0" dirty="0">
                        <a:solidFill>
                          <a:srgbClr val="000000"/>
                        </a:solidFill>
                        <a:highlight>
                          <a:srgbClr val="FAFCFC"/>
                        </a:highlight>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endParaRPr lang="en-US" sz="100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4135" indent="635" algn="just">
                        <a:buNone/>
                      </a:pPr>
                      <a:endParaRPr lang="en-US" sz="100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262890">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sym typeface="+mn-ea"/>
                        </a:rPr>
                        <a:t>14.5</a:t>
                      </a:r>
                      <a:endParaRPr lang="en-US" sz="1000" b="1" dirty="0">
                        <a:solidFill>
                          <a:srgbClr val="000000"/>
                        </a:solidFill>
                        <a:latin typeface="Calibri" panose="020F0502020204030204" pitchFamily="34" charset="0"/>
                        <a:cs typeface="Calibri" panose="020F0502020204030204" pitchFamily="34" charset="0"/>
                        <a:sym typeface="+mn-ea"/>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0960" indent="-9525" algn="just">
                        <a:buClrTx/>
                        <a:buSzTx/>
                        <a:buFontTx/>
                        <a:buNone/>
                      </a:pPr>
                      <a:r>
                        <a:rPr lang="it-IT" sz="1000" dirty="0">
                          <a:solidFill>
                            <a:schemeClr val="tx1"/>
                          </a:solidFill>
                          <a:latin typeface="Calibri" panose="020F0502020204030204" pitchFamily="34" charset="0"/>
                          <a:cs typeface="Calibri" panose="020F0502020204030204" pitchFamily="34" charset="0"/>
                          <a:sym typeface="+mn-ea"/>
                        </a:rPr>
                        <a:t>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Entro</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il 2030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raggiungere</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la quota del 30% di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aree</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marine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protette</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a:t>
                      </a:r>
                      <a:endParaRPr lang="en-US" sz="1000" b="0" dirty="0">
                        <a:solidFill>
                          <a:srgbClr val="000000"/>
                        </a:solidFill>
                        <a:highlight>
                          <a:srgbClr val="FAFCFC"/>
                        </a:highlight>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buClrTx/>
                        <a:buSzTx/>
                        <a:buFontTx/>
                        <a:buNone/>
                      </a:pPr>
                      <a:endParaRPr lang="en-US" sz="100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buClrTx/>
                        <a:buSzTx/>
                        <a:buFontTx/>
                        <a:buNone/>
                      </a:pP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buClrTx/>
                        <a:buSzTx/>
                        <a:buFontTx/>
                        <a:buNone/>
                      </a:pP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97510">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sym typeface="+mn-ea"/>
                        </a:rPr>
                        <a:t>15.3</a:t>
                      </a:r>
                      <a:endParaRPr lang="en-US" sz="1000" b="1">
                        <a:solidFill>
                          <a:srgbClr val="000000"/>
                        </a:solidFill>
                        <a:latin typeface="Calibri" panose="020F0502020204030204" pitchFamily="34" charset="0"/>
                        <a:cs typeface="Calibri" panose="020F0502020204030204" pitchFamily="34" charset="0"/>
                      </a:endParaRPr>
                    </a:p>
                    <a:p>
                      <a:pPr algn="ctr">
                        <a:buClrTx/>
                        <a:buSzTx/>
                        <a:buFontTx/>
                        <a:buNone/>
                      </a:pPr>
                      <a:endParaRPr lang="en-US" sz="1000" b="1">
                        <a:solidFill>
                          <a:srgbClr val="000000"/>
                        </a:solidFill>
                        <a:latin typeface="Calibri" panose="020F0502020204030204" pitchFamily="34" charset="0"/>
                        <a:cs typeface="Calibri" panose="020F0502020204030204" pitchFamily="34" charset="0"/>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Entro</a:t>
                      </a:r>
                      <a:r>
                        <a:rPr lang="en-US" sz="1000" dirty="0">
                          <a:solidFill>
                            <a:srgbClr val="000000"/>
                          </a:solidFill>
                          <a:latin typeface="Calibri" panose="020F0502020204030204" pitchFamily="34" charset="0"/>
                          <a:cs typeface="Calibri" panose="020F0502020204030204" pitchFamily="34" charset="0"/>
                          <a:sym typeface="+mn-ea"/>
                        </a:rPr>
                        <a:t> il 2030 </a:t>
                      </a:r>
                      <a:r>
                        <a:rPr lang="en-US" sz="1000" dirty="0" err="1">
                          <a:solidFill>
                            <a:srgbClr val="000000"/>
                          </a:solidFill>
                          <a:latin typeface="Calibri" panose="020F0502020204030204" pitchFamily="34" charset="0"/>
                          <a:cs typeface="Calibri" panose="020F0502020204030204" pitchFamily="34" charset="0"/>
                          <a:sym typeface="+mn-ea"/>
                        </a:rPr>
                        <a:t>azzerare</a:t>
                      </a:r>
                      <a:r>
                        <a:rPr lang="en-US" sz="1000" dirty="0">
                          <a:solidFill>
                            <a:srgbClr val="000000"/>
                          </a:solidFill>
                          <a:latin typeface="Calibri" panose="020F0502020204030204" pitchFamily="34" charset="0"/>
                          <a:cs typeface="Calibri" panose="020F0502020204030204" pitchFamily="34" charset="0"/>
                          <a:sym typeface="+mn-ea"/>
                        </a:rPr>
                        <a:t> il </a:t>
                      </a:r>
                      <a:r>
                        <a:rPr lang="en-US" sz="1000" dirty="0" err="1">
                          <a:solidFill>
                            <a:srgbClr val="000000"/>
                          </a:solidFill>
                          <a:latin typeface="Calibri" panose="020F0502020204030204" pitchFamily="34" charset="0"/>
                          <a:cs typeface="Calibri" panose="020F0502020204030204" pitchFamily="34" charset="0"/>
                          <a:sym typeface="+mn-ea"/>
                        </a:rPr>
                        <a:t>consumo</a:t>
                      </a:r>
                      <a:r>
                        <a:rPr lang="en-US" sz="1000" dirty="0">
                          <a:solidFill>
                            <a:srgbClr val="000000"/>
                          </a:solidFill>
                          <a:latin typeface="Calibri" panose="020F0502020204030204" pitchFamily="34" charset="0"/>
                          <a:cs typeface="Calibri" panose="020F0502020204030204" pitchFamily="34" charset="0"/>
                          <a:sym typeface="+mn-ea"/>
                        </a:rPr>
                        <a:t> di </a:t>
                      </a:r>
                      <a:r>
                        <a:rPr lang="en-US" sz="1000" dirty="0" err="1">
                          <a:solidFill>
                            <a:srgbClr val="000000"/>
                          </a:solidFill>
                          <a:latin typeface="Calibri" panose="020F0502020204030204" pitchFamily="34" charset="0"/>
                          <a:cs typeface="Calibri" panose="020F0502020204030204" pitchFamily="34" charset="0"/>
                          <a:sym typeface="+mn-ea"/>
                        </a:rPr>
                        <a:t>suolo</a:t>
                      </a:r>
                      <a:r>
                        <a:rPr lang="en-US" sz="1000" dirty="0">
                          <a:solidFill>
                            <a:srgbClr val="000000"/>
                          </a:solidFill>
                          <a:latin typeface="Calibri" panose="020F0502020204030204" pitchFamily="34" charset="0"/>
                          <a:cs typeface="Calibri" panose="020F0502020204030204" pitchFamily="34" charset="0"/>
                          <a:sym typeface="+mn-ea"/>
                        </a:rPr>
                        <a:t> </a:t>
                      </a:r>
                      <a:r>
                        <a:rPr lang="en-US" sz="1000" dirty="0" err="1">
                          <a:solidFill>
                            <a:srgbClr val="000000"/>
                          </a:solidFill>
                          <a:latin typeface="Calibri" panose="020F0502020204030204" pitchFamily="34" charset="0"/>
                          <a:cs typeface="Calibri" panose="020F0502020204030204" pitchFamily="34" charset="0"/>
                          <a:sym typeface="+mn-ea"/>
                        </a:rPr>
                        <a:t>annuale</a:t>
                      </a:r>
                      <a:r>
                        <a:rPr lang="en-US" sz="1000" dirty="0">
                          <a:solidFill>
                            <a:srgbClr val="000000"/>
                          </a:solidFill>
                          <a:latin typeface="Calibri" panose="020F0502020204030204" pitchFamily="34" charset="0"/>
                          <a:cs typeface="Calibri" panose="020F0502020204030204" pitchFamily="34" charset="0"/>
                          <a:sym typeface="+mn-ea"/>
                        </a:rPr>
                        <a:t> </a:t>
                      </a:r>
                      <a:endParaRPr lang="en-US" sz="1000" b="0" dirty="0">
                        <a:solidFill>
                          <a:srgbClr val="000000"/>
                        </a:solidFill>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rgbClr val="000000"/>
                          </a:solidFill>
                          <a:latin typeface="Calibri" panose="020F0502020204030204" pitchFamily="34" charset="0"/>
                          <a:cs typeface="Calibri" panose="020F0502020204030204" pitchFamily="34" charset="0"/>
                        </a:rPr>
                        <a:t>TUTELA E PROMOZIONE DEL TERRITORIO</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rgbClr val="000000"/>
                          </a:solidFill>
                          <a:latin typeface="Calibri" panose="020F0502020204030204" pitchFamily="34" charset="0"/>
                          <a:cs typeface="Calibri" panose="020F0502020204030204" pitchFamily="34" charset="0"/>
                        </a:rPr>
                        <a:t>UE 034 - Adeguare la pianificazione comunale alla nuova Legge Regionale in modo integrato all'interno dell'Unione, entro le scadenze previste nel cronoprogramma condiviso con la Regione Emilia Romagna</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217805">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sym typeface="+mn-ea"/>
                        </a:rPr>
                        <a:t>15.5</a:t>
                      </a:r>
                      <a:endParaRPr lang="en-US" sz="1000" b="1">
                        <a:solidFill>
                          <a:srgbClr val="000000"/>
                        </a:solidFill>
                        <a:latin typeface="Calibri" panose="020F0502020204030204" pitchFamily="34" charset="0"/>
                        <a:cs typeface="Calibri" panose="020F0502020204030204" pitchFamily="34" charset="0"/>
                      </a:endParaRPr>
                    </a:p>
                    <a:p>
                      <a:pPr algn="ctr">
                        <a:buClrTx/>
                        <a:buSzTx/>
                        <a:buFontTx/>
                        <a:buNone/>
                      </a:pPr>
                      <a:endParaRPr lang="en-US" sz="1000" b="1" dirty="0">
                        <a:solidFill>
                          <a:srgbClr val="000000"/>
                        </a:solidFill>
                        <a:latin typeface="Calibri" panose="020F0502020204030204" pitchFamily="34" charset="0"/>
                        <a:cs typeface="Calibri" panose="020F0502020204030204" pitchFamily="34" charset="0"/>
                      </a:endParaRP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it-IT" sz="1000" dirty="0">
                          <a:solidFill>
                            <a:schemeClr val="tx1"/>
                          </a:solidFill>
                          <a:latin typeface="Calibri" panose="020F0502020204030204" pitchFamily="34" charset="0"/>
                          <a:cs typeface="Calibri" panose="020F0502020204030204" pitchFamily="34" charset="0"/>
                          <a:sym typeface="+mn-ea"/>
                        </a:rPr>
                        <a:t>Entro il 2030 raggiungere la </a:t>
                      </a:r>
                      <a:r>
                        <a:rPr lang="it-IT" sz="1000">
                          <a:solidFill>
                            <a:schemeClr val="tx1"/>
                          </a:solidFill>
                          <a:latin typeface="Calibri" panose="020F0502020204030204" pitchFamily="34" charset="0"/>
                          <a:cs typeface="Calibri" panose="020F0502020204030204" pitchFamily="34" charset="0"/>
                          <a:sym typeface="+mn-ea"/>
                        </a:rPr>
                        <a:t>quota del 30</a:t>
                      </a:r>
                      <a:r>
                        <a:rPr lang="it-IT" sz="1000" dirty="0">
                          <a:solidFill>
                            <a:schemeClr val="tx1"/>
                          </a:solidFill>
                          <a:latin typeface="Calibri" panose="020F0502020204030204" pitchFamily="34" charset="0"/>
                          <a:cs typeface="Calibri" panose="020F0502020204030204" pitchFamily="34" charset="0"/>
                          <a:sym typeface="+mn-ea"/>
                        </a:rPr>
                        <a:t>% di aree terrestri protette</a:t>
                      </a:r>
                      <a:endParaRPr lang="it-IT" sz="1000" b="0" dirty="0">
                        <a:solidFill>
                          <a:schemeClr val="tx1"/>
                        </a:solidFill>
                        <a:highlight>
                          <a:srgbClr val="FAFCFC"/>
                        </a:highlight>
                        <a:latin typeface="Calibri" panose="020F0502020204030204" pitchFamily="34" charset="0"/>
                        <a:cs typeface="Calibri" panose="020F0502020204030204" pitchFamily="34" charset="0"/>
                        <a:sym typeface="+mn-ea"/>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rcRect l="2928" t="20115" r="23738" b="13701"/>
          <a:stretch>
            <a:fillRect/>
          </a:stretch>
        </p:blipFill>
        <p:spPr>
          <a:xfrm>
            <a:off x="673100" y="829310"/>
            <a:ext cx="12251055" cy="62198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577850" y="685165"/>
          <a:ext cx="12336780" cy="6100445"/>
        </p:xfrm>
        <a:graphic>
          <a:graphicData uri="http://schemas.openxmlformats.org/drawingml/2006/table">
            <a:tbl>
              <a:tblPr firstRow="1" bandRow="1">
                <a:tableStyleId>{5C22544A-7EE6-4342-B048-85BDC9FD1C3A}</a:tableStyleId>
              </a:tblPr>
              <a:tblGrid>
                <a:gridCol w="504825">
                  <a:extLst>
                    <a:ext uri="{9D8B030D-6E8A-4147-A177-3AD203B41FA5}">
                      <a16:colId xmlns:a16="http://schemas.microsoft.com/office/drawing/2014/main" val="20000"/>
                    </a:ext>
                  </a:extLst>
                </a:gridCol>
                <a:gridCol w="3230880">
                  <a:extLst>
                    <a:ext uri="{9D8B030D-6E8A-4147-A177-3AD203B41FA5}">
                      <a16:colId xmlns:a16="http://schemas.microsoft.com/office/drawing/2014/main" val="20001"/>
                    </a:ext>
                  </a:extLst>
                </a:gridCol>
                <a:gridCol w="2360295">
                  <a:extLst>
                    <a:ext uri="{9D8B030D-6E8A-4147-A177-3AD203B41FA5}">
                      <a16:colId xmlns:a16="http://schemas.microsoft.com/office/drawing/2014/main" val="20002"/>
                    </a:ext>
                  </a:extLst>
                </a:gridCol>
                <a:gridCol w="4438015">
                  <a:extLst>
                    <a:ext uri="{9D8B030D-6E8A-4147-A177-3AD203B41FA5}">
                      <a16:colId xmlns:a16="http://schemas.microsoft.com/office/drawing/2014/main" val="20003"/>
                    </a:ext>
                  </a:extLst>
                </a:gridCol>
                <a:gridCol w="1802765">
                  <a:extLst>
                    <a:ext uri="{9D8B030D-6E8A-4147-A177-3AD203B41FA5}">
                      <a16:colId xmlns:a16="http://schemas.microsoft.com/office/drawing/2014/main" val="20004"/>
                    </a:ext>
                  </a:extLst>
                </a:gridCol>
              </a:tblGrid>
              <a:tr h="374650">
                <a:tc gridSpan="5">
                  <a:txBody>
                    <a:bodyPr/>
                    <a:lstStyle/>
                    <a:p>
                      <a:pPr indent="0" algn="ctr">
                        <a:buNone/>
                      </a:pPr>
                      <a:r>
                        <a:rPr lang="it-IT" sz="1600" dirty="0">
                          <a:solidFill>
                            <a:srgbClr val="FFFFFF"/>
                          </a:solidFill>
                          <a:latin typeface="Calibri" panose="020F0502020204030204" charset="-122"/>
                          <a:sym typeface="+mn-ea"/>
                        </a:rPr>
                        <a:t>Strategia regionale per lo sviluppo sostenibile - </a:t>
                      </a:r>
                      <a:r>
                        <a:rPr sz="1600" dirty="0" err="1">
                          <a:solidFill>
                            <a:srgbClr val="FFFFFF"/>
                          </a:solidFill>
                          <a:latin typeface="Calibri" panose="020F0502020204030204" charset="-122"/>
                          <a:sym typeface="+mn-ea"/>
                        </a:rPr>
                        <a:t>Obiettivi</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quantitativi</a:t>
                      </a:r>
                      <a:r>
                        <a:rPr sz="1600" dirty="0">
                          <a:solidFill>
                            <a:srgbClr val="FFFFFF"/>
                          </a:solidFill>
                          <a:latin typeface="Calibri" panose="020F0502020204030204" charset="-122"/>
                          <a:sym typeface="+mn-ea"/>
                        </a:rPr>
                        <a:t> a </a:t>
                      </a:r>
                      <a:r>
                        <a:rPr sz="1600" dirty="0" err="1">
                          <a:solidFill>
                            <a:srgbClr val="FFFFFF"/>
                          </a:solidFill>
                          <a:latin typeface="Calibri" panose="020F0502020204030204" charset="-122"/>
                          <a:sym typeface="+mn-ea"/>
                        </a:rPr>
                        <a:t>prevalente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dimensione</a:t>
                      </a:r>
                      <a:r>
                        <a:rPr sz="1600" dirty="0">
                          <a:solidFill>
                            <a:srgbClr val="FFFFFF"/>
                          </a:solidFill>
                          <a:latin typeface="Calibri" panose="020F0502020204030204" charset="-122"/>
                          <a:sym typeface="+mn-ea"/>
                        </a:rPr>
                        <a:t> </a:t>
                      </a:r>
                      <a:r>
                        <a:rPr lang="it-IT" sz="1600" dirty="0">
                          <a:solidFill>
                            <a:srgbClr val="FFFFFF"/>
                          </a:solidFill>
                          <a:latin typeface="Calibri" panose="020F0502020204030204" charset="-122"/>
                          <a:sym typeface="+mn-ea"/>
                        </a:rPr>
                        <a:t>economica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extLst>
                  <a:ext uri="{0D108BD9-81ED-4DB2-BD59-A6C34878D82A}">
                    <a16:rowId xmlns:a16="http://schemas.microsoft.com/office/drawing/2014/main" val="10000"/>
                  </a:ext>
                </a:extLst>
              </a:tr>
              <a:tr h="262890">
                <a:tc>
                  <a:txBody>
                    <a:bodyPr/>
                    <a:lstStyle/>
                    <a:p>
                      <a:pPr indent="0" algn="ctr">
                        <a:buNone/>
                      </a:pPr>
                      <a:r>
                        <a:rPr lang="en-US" sz="1100" b="1" dirty="0">
                          <a:solidFill>
                            <a:srgbClr val="FFFFFF"/>
                          </a:solidFill>
                          <a:latin typeface="Calibri" panose="020F0502020204030204" pitchFamily="34" charset="0"/>
                          <a:cs typeface="Calibri" panose="020F0502020204030204" pitchFamily="34" charset="0"/>
                        </a:rPr>
                        <a:t>Target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quantitativi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della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regionale</a:t>
                      </a:r>
                      <a:endParaRPr lang="en-US" sz="1100" b="1" dirty="0">
                        <a:solidFill>
                          <a:srgbClr val="FFFFFF"/>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strategici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operativi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rPr>
                        <a:t>Indicatori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Obiettivi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operativi</a:t>
                      </a:r>
                      <a:r>
                        <a:rPr lang="en-US" sz="1100" b="1" dirty="0">
                          <a:solidFill>
                            <a:schemeClr val="bg1"/>
                          </a:solidFill>
                          <a:latin typeface="Calibri" panose="020F0502020204030204" pitchFamily="34" charset="0"/>
                          <a:cs typeface="Calibri" panose="020F0502020204030204" pitchFamily="34" charset="0"/>
                        </a:rPr>
                        <a:t> </a:t>
                      </a:r>
                    </a:p>
                  </a:txBody>
                  <a:tcPr marL="12700" marR="12700" marT="12700" anchor="ctr">
                    <a:lnL w="12700" cap="flat" cmpd="sng" algn="ctr">
                      <a:solidFill>
                        <a:schemeClr val="tx1"/>
                      </a:solidFill>
                      <a:prstDash val="solid"/>
                      <a:roun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1"/>
                  </a:ext>
                </a:extLst>
              </a:tr>
              <a:tr h="34671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raggiungere</a:t>
                      </a:r>
                      <a:r>
                        <a:rPr lang="en-US" sz="1000" b="0" dirty="0">
                          <a:solidFill>
                            <a:schemeClr val="tx1"/>
                          </a:solidFill>
                          <a:latin typeface="Calibri" panose="020F0502020204030204" pitchFamily="34" charset="0"/>
                          <a:cs typeface="Calibri" panose="020F0502020204030204" pitchFamily="34" charset="0"/>
                        </a:rPr>
                        <a:t> la quota del 78% del </a:t>
                      </a:r>
                      <a:r>
                        <a:rPr lang="en-US" sz="1000" b="0" dirty="0" err="1">
                          <a:solidFill>
                            <a:schemeClr val="tx1"/>
                          </a:solidFill>
                          <a:latin typeface="Calibri" panose="020F0502020204030204" pitchFamily="34" charset="0"/>
                          <a:cs typeface="Calibri" panose="020F0502020204030204" pitchFamily="34" charset="0"/>
                        </a:rPr>
                        <a:t>tasso</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occupazione</a:t>
                      </a:r>
                      <a:r>
                        <a:rPr lang="en-US" sz="1000" b="0" dirty="0">
                          <a:solidFill>
                            <a:schemeClr val="tx1"/>
                          </a:solidFill>
                          <a:latin typeface="Calibri" panose="020F0502020204030204" pitchFamily="34" charset="0"/>
                          <a:cs typeface="Calibri" panose="020F0502020204030204" pitchFamily="34" charset="0"/>
                        </a:rPr>
                        <a:t> (20-64 anni)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WELFARE / SOCIALE / SCUOLA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UE053 - Rafforzare il sistema di integrazione lavorativa di persone svantaggiate o comunque con debolezze che ne precludono in via permanente l'accesso al mercato del lavoro, attivando sinergie e collaborazioni con il Centro per l'Impiego, cooperazione di tipo B e soggetti del Terzo settore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4671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al 4,5% la quota del </a:t>
                      </a:r>
                      <a:r>
                        <a:rPr lang="en-US" sz="1000" b="0" dirty="0" err="1">
                          <a:solidFill>
                            <a:schemeClr val="tx1"/>
                          </a:solidFill>
                          <a:latin typeface="Calibri" panose="020F0502020204030204" pitchFamily="34" charset="0"/>
                          <a:cs typeface="Calibri" panose="020F0502020204030204" pitchFamily="34" charset="0"/>
                        </a:rPr>
                        <a:t>tasso</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disoccupazione</a:t>
                      </a:r>
                      <a:r>
                        <a:rPr lang="en-US" sz="1000" b="0" dirty="0">
                          <a:solidFill>
                            <a:schemeClr val="tx1"/>
                          </a:solidFill>
                          <a:latin typeface="Calibri" panose="020F0502020204030204" pitchFamily="34" charset="0"/>
                          <a:cs typeface="Calibri" panose="020F0502020204030204" pitchFamily="34" charset="0"/>
                        </a:rPr>
                        <a:t> (15-74 anni)</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l"/>
                      <a:r>
                        <a:rPr lang="it-IT" sz="1000" dirty="0"/>
                        <a:t>WELFARE / SOCIALE / SCUOLA</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just"/>
                      <a:r>
                        <a:rPr lang="it-IT" sz="1000" dirty="0"/>
                        <a:t>UE053 - Rafforzare il sistema di integrazione lavorativa di persone svantaggiate o comunque con debolezze che ne precludono in via permanente l'accesso al mercato del lavoro, attivando sinergie e collaborazioni con il Centro per l'Impiego, cooperazione di tipo B e soggetti del Terzo settore</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6322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almeno</a:t>
                      </a:r>
                      <a:r>
                        <a:rPr lang="en-US" sz="1000" b="0" dirty="0">
                          <a:solidFill>
                            <a:schemeClr val="tx1"/>
                          </a:solidFill>
                          <a:latin typeface="Calibri" panose="020F0502020204030204" pitchFamily="34" charset="0"/>
                          <a:cs typeface="Calibri" panose="020F0502020204030204" pitchFamily="34" charset="0"/>
                        </a:rPr>
                        <a:t> al 6% la quota di </a:t>
                      </a:r>
                      <a:r>
                        <a:rPr lang="en-US" sz="1000" b="0" dirty="0" err="1">
                          <a:solidFill>
                            <a:schemeClr val="tx1"/>
                          </a:solidFill>
                          <a:latin typeface="Calibri" panose="020F0502020204030204" pitchFamily="34" charset="0"/>
                          <a:cs typeface="Calibri" panose="020F0502020204030204" pitchFamily="34" charset="0"/>
                        </a:rPr>
                        <a:t>dipendenti</a:t>
                      </a:r>
                      <a:r>
                        <a:rPr lang="en-US" sz="1000" b="0" dirty="0">
                          <a:solidFill>
                            <a:schemeClr val="tx1"/>
                          </a:solidFill>
                          <a:latin typeface="Calibri" panose="020F0502020204030204" pitchFamily="34" charset="0"/>
                          <a:cs typeface="Calibri" panose="020F0502020204030204" pitchFamily="34" charset="0"/>
                        </a:rPr>
                        <a:t> con </a:t>
                      </a:r>
                      <a:r>
                        <a:rPr lang="en-US" sz="1000" b="0" dirty="0" err="1">
                          <a:solidFill>
                            <a:schemeClr val="tx1"/>
                          </a:solidFill>
                          <a:latin typeface="Calibri" panose="020F0502020204030204" pitchFamily="34" charset="0"/>
                          <a:cs typeface="Calibri" panose="020F0502020204030204" pitchFamily="34" charset="0"/>
                        </a:rPr>
                        <a:t>bassa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paga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88265" indent="0" algn="just">
                        <a:buClrTx/>
                        <a:buSzTx/>
                        <a:buNone/>
                      </a:pPr>
                      <a:endParaRPr lang="it-IT" sz="1000" b="0" dirty="0"/>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a:solidFill>
                          <a:schemeClr val="tx1"/>
                        </a:solidFill>
                        <a:latin typeface="Calibri" panose="020F0502020204030204" pitchFamily="34" charset="0"/>
                        <a:cs typeface="Calibri" panose="020F0502020204030204" pitchFamily="34" charset="0"/>
                      </a:endParaRPr>
                    </a:p>
                  </a:txBody>
                  <a:tcPr marL="12700" marR="12700" marT="12700" anchor="b">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423545">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la quota di </a:t>
                      </a:r>
                      <a:r>
                        <a:rPr lang="en-US" sz="1000" b="0" dirty="0" err="1">
                          <a:solidFill>
                            <a:schemeClr val="tx1"/>
                          </a:solidFill>
                          <a:latin typeface="Calibri" panose="020F0502020204030204" pitchFamily="34" charset="0"/>
                          <a:cs typeface="Calibri" panose="020F0502020204030204" pitchFamily="34" charset="0"/>
                        </a:rPr>
                        <a:t>occupazione</a:t>
                      </a:r>
                      <a:r>
                        <a:rPr lang="en-US" sz="1000" b="0" dirty="0">
                          <a:solidFill>
                            <a:schemeClr val="tx1"/>
                          </a:solidFill>
                          <a:latin typeface="Calibri" panose="020F0502020204030204" pitchFamily="34" charset="0"/>
                          <a:cs typeface="Calibri" panose="020F0502020204030204" pitchFamily="34" charset="0"/>
                        </a:rPr>
                        <a:t> non </a:t>
                      </a:r>
                      <a:r>
                        <a:rPr lang="en-US" sz="1000" b="0" dirty="0" err="1">
                          <a:solidFill>
                            <a:schemeClr val="tx1"/>
                          </a:solidFill>
                          <a:latin typeface="Calibri" panose="020F0502020204030204" pitchFamily="34" charset="0"/>
                          <a:cs typeface="Calibri" panose="020F0502020204030204" pitchFamily="34" charset="0"/>
                        </a:rPr>
                        <a:t>regolare</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portandola</a:t>
                      </a:r>
                      <a:r>
                        <a:rPr lang="en-US" sz="1000" b="0" dirty="0">
                          <a:solidFill>
                            <a:schemeClr val="tx1"/>
                          </a:solidFill>
                          <a:latin typeface="Calibri" panose="020F0502020204030204" pitchFamily="34" charset="0"/>
                          <a:cs typeface="Calibri" panose="020F0502020204030204" pitchFamily="34" charset="0"/>
                        </a:rPr>
                        <a:t> al di sotto </a:t>
                      </a:r>
                      <a:r>
                        <a:rPr lang="en-US" sz="1000" b="0" dirty="0" err="1">
                          <a:solidFill>
                            <a:schemeClr val="tx1"/>
                          </a:solidFill>
                          <a:latin typeface="Calibri" panose="020F0502020204030204" pitchFamily="34" charset="0"/>
                          <a:cs typeface="Calibri" panose="020F0502020204030204" pitchFamily="34" charset="0"/>
                        </a:rPr>
                        <a:t>della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soglia</a:t>
                      </a:r>
                      <a:r>
                        <a:rPr lang="en-US" sz="1000" b="0" dirty="0">
                          <a:solidFill>
                            <a:schemeClr val="tx1"/>
                          </a:solidFill>
                          <a:latin typeface="Calibri" panose="020F0502020204030204" pitchFamily="34" charset="0"/>
                          <a:cs typeface="Calibri" panose="020F0502020204030204" pitchFamily="34" charset="0"/>
                        </a:rPr>
                        <a:t> pre-</a:t>
                      </a:r>
                      <a:r>
                        <a:rPr lang="en-US" sz="1000" b="0" dirty="0" err="1">
                          <a:solidFill>
                            <a:schemeClr val="tx1"/>
                          </a:solidFill>
                          <a:latin typeface="Calibri" panose="020F0502020204030204" pitchFamily="34" charset="0"/>
                          <a:cs typeface="Calibri" panose="020F0502020204030204" pitchFamily="34" charset="0"/>
                        </a:rPr>
                        <a:t>crisi</a:t>
                      </a:r>
                      <a:r>
                        <a:rPr lang="en-US" sz="1000" b="0" dirty="0">
                          <a:solidFill>
                            <a:schemeClr val="tx1"/>
                          </a:solidFill>
                          <a:latin typeface="Calibri" panose="020F0502020204030204" pitchFamily="34" charset="0"/>
                          <a:cs typeface="Calibri" panose="020F0502020204030204" pitchFamily="34" charset="0"/>
                        </a:rPr>
                        <a:t> del 2008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just">
                        <a:spcBef>
                          <a:spcPts val="0"/>
                        </a:spcBef>
                        <a:buClrTx/>
                        <a:buSzTx/>
                        <a:buFontTx/>
                        <a:buNone/>
                      </a:pPr>
                      <a:endParaRPr lang="it-IT" sz="1000" b="0" dirty="0"/>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75285">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8.6</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la quota di </a:t>
                      </a:r>
                      <a:r>
                        <a:rPr lang="en-US" sz="1000" b="0" dirty="0" err="1">
                          <a:solidFill>
                            <a:schemeClr val="tx1"/>
                          </a:solidFill>
                          <a:latin typeface="Calibri" panose="020F0502020204030204" pitchFamily="34" charset="0"/>
                          <a:cs typeface="Calibri" panose="020F0502020204030204" pitchFamily="34" charset="0"/>
                        </a:rPr>
                        <a:t>giovani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che</a:t>
                      </a:r>
                      <a:r>
                        <a:rPr lang="en-US" sz="1000" b="0" dirty="0">
                          <a:solidFill>
                            <a:schemeClr val="tx1"/>
                          </a:solidFill>
                          <a:latin typeface="Calibri" panose="020F0502020204030204" pitchFamily="34" charset="0"/>
                          <a:cs typeface="Calibri" panose="020F0502020204030204" pitchFamily="34" charset="0"/>
                        </a:rPr>
                        <a:t> non </a:t>
                      </a:r>
                      <a:r>
                        <a:rPr lang="en-US" sz="1000" b="0" dirty="0" err="1">
                          <a:solidFill>
                            <a:schemeClr val="tx1"/>
                          </a:solidFill>
                          <a:latin typeface="Calibri" panose="020F0502020204030204" pitchFamily="34" charset="0"/>
                          <a:cs typeface="Calibri" panose="020F0502020204030204" pitchFamily="34" charset="0"/>
                        </a:rPr>
                        <a:t>lavorano</a:t>
                      </a:r>
                      <a:r>
                        <a:rPr lang="en-US" sz="1000" b="0" dirty="0">
                          <a:solidFill>
                            <a:schemeClr val="tx1"/>
                          </a:solidFill>
                          <a:latin typeface="Calibri" panose="020F0502020204030204" pitchFamily="34" charset="0"/>
                          <a:cs typeface="Calibri" panose="020F0502020204030204" pitchFamily="34" charset="0"/>
                        </a:rPr>
                        <a:t> e non </a:t>
                      </a:r>
                      <a:r>
                        <a:rPr lang="en-US" sz="1000" b="0" dirty="0" err="1">
                          <a:solidFill>
                            <a:schemeClr val="tx1"/>
                          </a:solidFill>
                          <a:latin typeface="Calibri" panose="020F0502020204030204" pitchFamily="34" charset="0"/>
                          <a:cs typeface="Calibri" panose="020F0502020204030204" pitchFamily="34" charset="0"/>
                        </a:rPr>
                        <a:t>studiano</a:t>
                      </a:r>
                      <a:r>
                        <a:rPr lang="en-US" sz="1000" b="0" dirty="0">
                          <a:solidFill>
                            <a:schemeClr val="tx1"/>
                          </a:solidFill>
                          <a:latin typeface="Calibri" panose="020F0502020204030204" pitchFamily="34" charset="0"/>
                          <a:cs typeface="Calibri" panose="020F0502020204030204" pitchFamily="34" charset="0"/>
                        </a:rPr>
                        <a:t> (NEET) al di sotto del 10% (15-29 anni)</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WELFARE / SOCIALE / SCUOLA</a:t>
                      </a:r>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UE047 - Sviluppare nuove progettualità con la scuola secondaria, in un'ottica che favorisca esperienze professionalizzanti e orientative per il mercato del lavoro e il futuro professionale degli studenti</a:t>
                      </a:r>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63220">
                <a:tc>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9</a:t>
                      </a:r>
                      <a:r>
                        <a:rPr lang="en-US" sz="1000" b="1">
                          <a:solidFill>
                            <a:srgbClr val="000000"/>
                          </a:solidFill>
                          <a:latin typeface="Calibri" panose="020F0502020204030204" pitchFamily="34" charset="0"/>
                          <a:cs typeface="Calibri" panose="020F0502020204030204" pitchFamily="34" charset="0"/>
                        </a:rPr>
                        <a:t>.5</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raggiungere</a:t>
                      </a:r>
                      <a:r>
                        <a:rPr lang="en-US" sz="1000" b="0" dirty="0">
                          <a:solidFill>
                            <a:schemeClr val="tx1"/>
                          </a:solidFill>
                          <a:latin typeface="Calibri" panose="020F0502020204030204" pitchFamily="34" charset="0"/>
                          <a:cs typeface="Calibri" panose="020F0502020204030204" pitchFamily="34" charset="0"/>
                        </a:rPr>
                        <a:t> la quota del 3% del PIL </a:t>
                      </a:r>
                      <a:r>
                        <a:rPr lang="en-US" sz="1000" b="0" dirty="0" err="1">
                          <a:solidFill>
                            <a:schemeClr val="tx1"/>
                          </a:solidFill>
                          <a:latin typeface="Calibri" panose="020F0502020204030204" pitchFamily="34" charset="0"/>
                          <a:cs typeface="Calibri" panose="020F0502020204030204" pitchFamily="34" charset="0"/>
                        </a:rPr>
                        <a:t>dedicato</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alla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ricerca</a:t>
                      </a:r>
                      <a:r>
                        <a:rPr lang="en-US" sz="1000" b="0" dirty="0">
                          <a:solidFill>
                            <a:schemeClr val="tx1"/>
                          </a:solidFill>
                          <a:latin typeface="Calibri" panose="020F0502020204030204" pitchFamily="34" charset="0"/>
                          <a:cs typeface="Calibri" panose="020F0502020204030204" pitchFamily="34" charset="0"/>
                        </a:rPr>
                        <a:t> e </a:t>
                      </a:r>
                      <a:r>
                        <a:rPr lang="en-US" sz="1000" b="0" dirty="0" err="1">
                          <a:solidFill>
                            <a:schemeClr val="tx1"/>
                          </a:solidFill>
                          <a:latin typeface="Calibri" panose="020F0502020204030204" pitchFamily="34" charset="0"/>
                          <a:cs typeface="Calibri" panose="020F0502020204030204" pitchFamily="34" charset="0"/>
                        </a:rPr>
                        <a:t>sviluppo</a:t>
                      </a:r>
                      <a:r>
                        <a:rPr lang="en-US" sz="1000" b="0" dirty="0">
                          <a:solidFill>
                            <a:schemeClr val="tx1"/>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44805">
                <a:tc>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9.c</a:t>
                      </a:r>
                    </a:p>
                    <a:p>
                      <a:pPr indent="0" algn="ctr">
                        <a:buNone/>
                      </a:pPr>
                      <a:endParaRPr lang="it-IT" altLang="en-US" sz="1000" b="1">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it-IT" sz="1000" kern="1200" dirty="0">
                          <a:solidFill>
                            <a:schemeClr val="tx1"/>
                          </a:solidFill>
                          <a:effectLst/>
                          <a:latin typeface="Calibri" panose="020F0502020204030204" pitchFamily="34" charset="0"/>
                          <a:ea typeface="+mn-ea"/>
                          <a:cs typeface="Calibri" panose="020F0502020204030204" pitchFamily="34" charset="0"/>
                        </a:rPr>
                        <a:t>Entro il 2026 garantire a tutte le famiglie la copertura della rete Gigabit </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52705" indent="-10160" algn="just">
                        <a:buClrTx/>
                        <a:buSzTx/>
                        <a:buFontTx/>
                      </a:pPr>
                      <a:endParaRPr lang="it-IT" sz="1000" b="0" dirty="0"/>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636270">
                <a:tc>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12.4</a:t>
                      </a:r>
                    </a:p>
                    <a:p>
                      <a:pPr indent="0" algn="ctr">
                        <a:buNone/>
                      </a:pPr>
                      <a:endParaRPr lang="it-IT" altLang="en-US" sz="1000" b="1">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2025 </a:t>
                      </a:r>
                      <a:r>
                        <a:rPr lang="en-US" sz="1000" b="0" dirty="0" err="1">
                          <a:solidFill>
                            <a:schemeClr val="tx1"/>
                          </a:solidFill>
                          <a:latin typeface="Calibri" panose="020F0502020204030204" pitchFamily="34" charset="0"/>
                          <a:cs typeface="Calibri" panose="020F0502020204030204" pitchFamily="34" charset="0"/>
                        </a:rPr>
                        <a:t>raggiungere</a:t>
                      </a:r>
                      <a:r>
                        <a:rPr lang="en-US" sz="1000" b="0" dirty="0">
                          <a:solidFill>
                            <a:schemeClr val="tx1"/>
                          </a:solidFill>
                          <a:latin typeface="Calibri" panose="020F0502020204030204" pitchFamily="34" charset="0"/>
                          <a:cs typeface="Calibri" panose="020F0502020204030204" pitchFamily="34" charset="0"/>
                        </a:rPr>
                        <a:t> la quota dell’80% di </a:t>
                      </a:r>
                      <a:r>
                        <a:rPr lang="en-US" sz="1000" b="0" dirty="0" err="1">
                          <a:solidFill>
                            <a:schemeClr val="tx1"/>
                          </a:solidFill>
                          <a:latin typeface="Calibri" panose="020F0502020204030204" pitchFamily="34" charset="0"/>
                          <a:cs typeface="Calibri" panose="020F0502020204030204" pitchFamily="34" charset="0"/>
                        </a:rPr>
                        <a:t>raccolta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differenziata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dei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rifiuti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urbani</a:t>
                      </a:r>
                      <a:r>
                        <a:rPr lang="en-US" sz="1000" b="0" dirty="0">
                          <a:solidFill>
                            <a:schemeClr val="tx1"/>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AMBIENTE</a:t>
                      </a:r>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UE004 - Guidare il percorso per la riduzione dei rifiuti indifferenziati attraverso l’applicazione della tariffa puntuale: saranno fondamentali le campagne informative al fine di educare la cittadinanza ad un corretto smaltimento/conferimento. Verrà mantenuto il servizio di controllo da parte della Polizia Locale comprensivo del Servizio di fototrappole.</a:t>
                      </a:r>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210820">
                <a:tc>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12.5</a:t>
                      </a:r>
                    </a:p>
                    <a:p>
                      <a:pPr indent="0" algn="ctr">
                        <a:buNone/>
                      </a:pPr>
                      <a:endParaRPr lang="it-IT" altLang="en-US" sz="1000" b="1" dirty="0">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raggiungere</a:t>
                      </a:r>
                      <a:r>
                        <a:rPr lang="en-US" sz="1000" b="0" dirty="0">
                          <a:solidFill>
                            <a:schemeClr val="tx1"/>
                          </a:solidFill>
                          <a:latin typeface="Calibri" panose="020F0502020204030204" pitchFamily="34" charset="0"/>
                          <a:cs typeface="Calibri" panose="020F0502020204030204" pitchFamily="34" charset="0"/>
                        </a:rPr>
                        <a:t> la quota del 70% di </a:t>
                      </a:r>
                      <a:r>
                        <a:rPr lang="en-US" sz="1000" b="0" dirty="0" err="1">
                          <a:solidFill>
                            <a:schemeClr val="tx1"/>
                          </a:solidFill>
                          <a:latin typeface="Calibri" panose="020F0502020204030204" pitchFamily="34" charset="0"/>
                          <a:cs typeface="Calibri" panose="020F0502020204030204" pitchFamily="34" charset="0"/>
                        </a:rPr>
                        <a:t>riciclaggio</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dei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rifiuti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urbani</a:t>
                      </a:r>
                      <a:r>
                        <a:rPr lang="en-US" sz="1000" b="0" dirty="0">
                          <a:solidFill>
                            <a:schemeClr val="tx1"/>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GENERALI E SPECIFICI DEL DUP ASSOCIATI  </a:t>
            </a:r>
          </a:p>
        </p:txBody>
      </p:sp>
      <p:graphicFrame>
        <p:nvGraphicFramePr>
          <p:cNvPr id="5" name="Content Placeholder 4"/>
          <p:cNvGraphicFramePr>
            <a:graphicFrameLocks noGrp="1"/>
          </p:cNvGraphicFramePr>
          <p:nvPr>
            <p:ph idx="1"/>
          </p:nvPr>
        </p:nvGraphicFramePr>
        <p:xfrm>
          <a:off x="673100" y="1333500"/>
          <a:ext cx="12278995" cy="1606550"/>
        </p:xfrm>
        <a:graphic>
          <a:graphicData uri="http://schemas.openxmlformats.org/drawingml/2006/table">
            <a:tbl>
              <a:tblPr firstRow="1" bandRow="1">
                <a:tableStyleId>{5C22544A-7EE6-4342-B048-85BDC9FD1C3A}</a:tableStyleId>
              </a:tblPr>
              <a:tblGrid>
                <a:gridCol w="537845">
                  <a:extLst>
                    <a:ext uri="{9D8B030D-6E8A-4147-A177-3AD203B41FA5}">
                      <a16:colId xmlns:a16="http://schemas.microsoft.com/office/drawing/2014/main" val="20000"/>
                    </a:ext>
                  </a:extLst>
                </a:gridCol>
                <a:gridCol w="3116580">
                  <a:extLst>
                    <a:ext uri="{9D8B030D-6E8A-4147-A177-3AD203B41FA5}">
                      <a16:colId xmlns:a16="http://schemas.microsoft.com/office/drawing/2014/main" val="20001"/>
                    </a:ext>
                  </a:extLst>
                </a:gridCol>
                <a:gridCol w="2369820">
                  <a:extLst>
                    <a:ext uri="{9D8B030D-6E8A-4147-A177-3AD203B41FA5}">
                      <a16:colId xmlns:a16="http://schemas.microsoft.com/office/drawing/2014/main" val="20002"/>
                    </a:ext>
                  </a:extLst>
                </a:gridCol>
                <a:gridCol w="4177665">
                  <a:extLst>
                    <a:ext uri="{9D8B030D-6E8A-4147-A177-3AD203B41FA5}">
                      <a16:colId xmlns:a16="http://schemas.microsoft.com/office/drawing/2014/main" val="20003"/>
                    </a:ext>
                  </a:extLst>
                </a:gridCol>
                <a:gridCol w="2077085">
                  <a:extLst>
                    <a:ext uri="{9D8B030D-6E8A-4147-A177-3AD203B41FA5}">
                      <a16:colId xmlns:a16="http://schemas.microsoft.com/office/drawing/2014/main" val="20004"/>
                    </a:ext>
                  </a:extLst>
                </a:gridCol>
              </a:tblGrid>
              <a:tr h="353695">
                <a:tc gridSpan="5">
                  <a:txBody>
                    <a:bodyPr/>
                    <a:lstStyle/>
                    <a:p>
                      <a:pPr indent="0" algn="ctr">
                        <a:buNone/>
                      </a:pPr>
                      <a:r>
                        <a:rPr lang="it-IT" sz="1600" dirty="0">
                          <a:solidFill>
                            <a:srgbClr val="FFFFFF"/>
                          </a:solidFill>
                          <a:latin typeface="Calibri" panose="020F0502020204030204" charset="-122"/>
                          <a:sym typeface="+mn-ea"/>
                        </a:rPr>
                        <a:t>Strategia regionale per lo sviluppo sostenibile - </a:t>
                      </a:r>
                      <a:r>
                        <a:rPr sz="1600" dirty="0" err="1">
                          <a:solidFill>
                            <a:srgbClr val="FFFFFF"/>
                          </a:solidFill>
                          <a:latin typeface="Calibri" panose="020F0502020204030204" charset="-122"/>
                          <a:sym typeface="+mn-ea"/>
                        </a:rPr>
                        <a:t>Obiettivi</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quantitativi</a:t>
                      </a:r>
                      <a:r>
                        <a:rPr sz="1600" dirty="0">
                          <a:solidFill>
                            <a:srgbClr val="FFFFFF"/>
                          </a:solidFill>
                          <a:latin typeface="Calibri" panose="020F0502020204030204" charset="-122"/>
                          <a:sym typeface="+mn-ea"/>
                        </a:rPr>
                        <a:t> a </a:t>
                      </a:r>
                      <a:r>
                        <a:rPr sz="1600" dirty="0" err="1">
                          <a:solidFill>
                            <a:srgbClr val="FFFFFF"/>
                          </a:solidFill>
                          <a:latin typeface="Calibri" panose="020F0502020204030204" charset="-122"/>
                          <a:sym typeface="+mn-ea"/>
                        </a:rPr>
                        <a:t>prevalente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dimensione</a:t>
                      </a:r>
                      <a:r>
                        <a:rPr sz="1600" dirty="0">
                          <a:solidFill>
                            <a:srgbClr val="FFFFFF"/>
                          </a:solidFill>
                          <a:latin typeface="Calibri" panose="020F0502020204030204" charset="-122"/>
                          <a:sym typeface="+mn-ea"/>
                        </a:rPr>
                        <a:t> </a:t>
                      </a:r>
                      <a:r>
                        <a:rPr lang="it-IT" sz="1600" dirty="0">
                          <a:solidFill>
                            <a:srgbClr val="FFFFFF"/>
                          </a:solidFill>
                          <a:latin typeface="Calibri" panose="020F0502020204030204" charset="-122"/>
                          <a:sym typeface="+mn-ea"/>
                        </a:rPr>
                        <a:t>istituzionale</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extLst>
                  <a:ext uri="{0D108BD9-81ED-4DB2-BD59-A6C34878D82A}">
                    <a16:rowId xmlns:a16="http://schemas.microsoft.com/office/drawing/2014/main" val="10000"/>
                  </a:ext>
                </a:extLst>
              </a:tr>
              <a:tr h="272415">
                <a:tc>
                  <a:txBody>
                    <a:bodyPr/>
                    <a:lstStyle/>
                    <a:p>
                      <a:pPr indent="0" algn="ctr">
                        <a:buNone/>
                      </a:pPr>
                      <a:r>
                        <a:rPr lang="en-US" sz="1100" b="1" dirty="0">
                          <a:solidFill>
                            <a:srgbClr val="FFFFFF"/>
                          </a:solidFill>
                          <a:latin typeface="Calibri" panose="020F0502020204030204" pitchFamily="34" charset="0"/>
                          <a:cs typeface="Calibri" panose="020F0502020204030204" pitchFamily="34" charset="0"/>
                        </a:rPr>
                        <a:t>Target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quantitativi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della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regionale</a:t>
                      </a:r>
                      <a:r>
                        <a:rPr lang="en-US" sz="1100" b="1" dirty="0">
                          <a:solidFill>
                            <a:srgbClr val="FFFFFF"/>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strategici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operativi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rPr>
                        <a:t>Indicatori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Obiettivi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operativi</a:t>
                      </a:r>
                      <a:r>
                        <a:rPr lang="en-US" sz="1100" b="1" dirty="0">
                          <a:solidFill>
                            <a:schemeClr val="bg1"/>
                          </a:solidFill>
                          <a:latin typeface="Calibri" panose="020F0502020204030204" pitchFamily="34" charset="0"/>
                          <a:cs typeface="Calibri" panose="020F0502020204030204" pitchFamily="34" charset="0"/>
                        </a:rPr>
                        <a:t> DUP</a:t>
                      </a:r>
                    </a:p>
                  </a:txBody>
                  <a:tcPr marL="12700" marR="12700" marT="12700" anchor="ctr">
                    <a:lnL w="12700" cap="flat" cmpd="sng" algn="ctr">
                      <a:solidFill>
                        <a:schemeClr val="tx1"/>
                      </a:solidFill>
                      <a:prstDash val="solid"/>
                      <a:roun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1"/>
                  </a:ext>
                </a:extLst>
              </a:tr>
              <a:tr h="499745">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16.3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azzerare</a:t>
                      </a:r>
                      <a:r>
                        <a:rPr lang="en-US" sz="1000" b="0" dirty="0">
                          <a:solidFill>
                            <a:schemeClr val="tx1"/>
                          </a:solidFill>
                          <a:latin typeface="Calibri" panose="020F0502020204030204" pitchFamily="34" charset="0"/>
                          <a:cs typeface="Calibri" panose="020F0502020204030204" pitchFamily="34" charset="0"/>
                        </a:rPr>
                        <a:t> il </a:t>
                      </a:r>
                      <a:r>
                        <a:rPr lang="en-US" sz="1000" b="0" dirty="0" err="1">
                          <a:solidFill>
                            <a:schemeClr val="tx1"/>
                          </a:solidFill>
                          <a:latin typeface="Calibri" panose="020F0502020204030204" pitchFamily="34" charset="0"/>
                          <a:cs typeface="Calibri" panose="020F0502020204030204" pitchFamily="34" charset="0"/>
                        </a:rPr>
                        <a:t>sovraffollamento</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negli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istituti</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pena</a:t>
                      </a:r>
                      <a:r>
                        <a:rPr lang="en-US" sz="1000" b="0" dirty="0">
                          <a:solidFill>
                            <a:schemeClr val="tx1"/>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dirty="0">
                        <a:solidFill>
                          <a:schemeClr val="tx1"/>
                        </a:solidFill>
                        <a:latin typeface="Calibri" panose="020F0502020204030204" pitchFamily="34" charset="0"/>
                        <a:cs typeface="Calibri" panose="020F0502020204030204" pitchFamily="34" charset="0"/>
                      </a:endParaRPr>
                    </a:p>
                  </a:txBody>
                  <a:tcPr marL="12700" marR="12700" marT="12700" anchor="b">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dirty="0">
                        <a:solidFill>
                          <a:schemeClr val="tx1"/>
                        </a:solidFill>
                        <a:latin typeface="Calibri" panose="020F0502020204030204" pitchFamily="34" charset="0"/>
                        <a:cs typeface="Calibri" panose="020F0502020204030204" pitchFamily="34" charset="0"/>
                      </a:endParaRPr>
                    </a:p>
                  </a:txBody>
                  <a:tcPr marL="12700" marR="12700" marT="12700" anchor="b">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1">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480695">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16.7</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it-IT" sz="1000" dirty="0">
                          <a:solidFill>
                            <a:schemeClr val="tx1"/>
                          </a:solidFill>
                          <a:latin typeface="Calibri" panose="020F0502020204030204" pitchFamily="34" charset="0"/>
                          <a:cs typeface="Calibri" panose="020F0502020204030204" pitchFamily="34" charset="0"/>
                        </a:rPr>
                        <a:t>Entro il 2030 ridurre la durata media dei procedimenti civili ai livelli osservati nella migliore delle Regioni italiane</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527" y="3767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561975" y="757555"/>
          <a:ext cx="12477115" cy="6030595"/>
        </p:xfrm>
        <a:graphic>
          <a:graphicData uri="http://schemas.openxmlformats.org/drawingml/2006/table">
            <a:tbl>
              <a:tblPr firstRow="1" bandRow="1">
                <a:tableStyleId>{5C22544A-7EE6-4342-B048-85BDC9FD1C3A}</a:tableStyleId>
              </a:tblPr>
              <a:tblGrid>
                <a:gridCol w="467360">
                  <a:extLst>
                    <a:ext uri="{9D8B030D-6E8A-4147-A177-3AD203B41FA5}">
                      <a16:colId xmlns:a16="http://schemas.microsoft.com/office/drawing/2014/main" val="20000"/>
                    </a:ext>
                  </a:extLst>
                </a:gridCol>
                <a:gridCol w="3289935">
                  <a:extLst>
                    <a:ext uri="{9D8B030D-6E8A-4147-A177-3AD203B41FA5}">
                      <a16:colId xmlns:a16="http://schemas.microsoft.com/office/drawing/2014/main" val="20001"/>
                    </a:ext>
                  </a:extLst>
                </a:gridCol>
                <a:gridCol w="2578735">
                  <a:extLst>
                    <a:ext uri="{9D8B030D-6E8A-4147-A177-3AD203B41FA5}">
                      <a16:colId xmlns:a16="http://schemas.microsoft.com/office/drawing/2014/main" val="20002"/>
                    </a:ext>
                  </a:extLst>
                </a:gridCol>
                <a:gridCol w="4134485">
                  <a:extLst>
                    <a:ext uri="{9D8B030D-6E8A-4147-A177-3AD203B41FA5}">
                      <a16:colId xmlns:a16="http://schemas.microsoft.com/office/drawing/2014/main" val="20003"/>
                    </a:ext>
                  </a:extLst>
                </a:gridCol>
                <a:gridCol w="2006600">
                  <a:extLst>
                    <a:ext uri="{9D8B030D-6E8A-4147-A177-3AD203B41FA5}">
                      <a16:colId xmlns:a16="http://schemas.microsoft.com/office/drawing/2014/main" val="20004"/>
                    </a:ext>
                  </a:extLst>
                </a:gridCol>
              </a:tblGrid>
              <a:tr h="353695">
                <a:tc gridSpan="5">
                  <a:txBody>
                    <a:bodyPr/>
                    <a:lstStyle/>
                    <a:p>
                      <a:pPr indent="0" algn="ctr">
                        <a:buNone/>
                      </a:pPr>
                      <a:r>
                        <a:rPr lang="it-IT" sz="1600" dirty="0">
                          <a:solidFill>
                            <a:srgbClr val="FFFFFF"/>
                          </a:solidFill>
                          <a:latin typeface="Calibri" panose="020F0502020204030204" charset="-122"/>
                          <a:sym typeface="+mn-ea"/>
                        </a:rPr>
                        <a:t>Strategia regionale per lo sviluppo sostenibile - </a:t>
                      </a:r>
                      <a:r>
                        <a:rPr sz="1600" dirty="0" err="1">
                          <a:solidFill>
                            <a:srgbClr val="FFFFFF"/>
                          </a:solidFill>
                          <a:latin typeface="Calibri" panose="020F0502020204030204" charset="-122"/>
                          <a:sym typeface="+mn-ea"/>
                        </a:rPr>
                        <a:t>Obiettivi</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quantitativi</a:t>
                      </a:r>
                      <a:r>
                        <a:rPr sz="1600" dirty="0">
                          <a:solidFill>
                            <a:srgbClr val="FFFFFF"/>
                          </a:solidFill>
                          <a:latin typeface="Calibri" panose="020F0502020204030204" charset="-122"/>
                          <a:sym typeface="+mn-ea"/>
                        </a:rPr>
                        <a:t> a </a:t>
                      </a:r>
                      <a:r>
                        <a:rPr sz="1600" dirty="0" err="1">
                          <a:solidFill>
                            <a:srgbClr val="FFFFFF"/>
                          </a:solidFill>
                          <a:latin typeface="Calibri" panose="020F0502020204030204" charset="-122"/>
                          <a:sym typeface="+mn-ea"/>
                        </a:rPr>
                        <a:t>prevalente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dimensione</a:t>
                      </a:r>
                      <a:r>
                        <a:rPr sz="1600" dirty="0">
                          <a:solidFill>
                            <a:srgbClr val="FFFFFF"/>
                          </a:solidFill>
                          <a:latin typeface="Calibri" panose="020F0502020204030204" charset="-122"/>
                          <a:sym typeface="+mn-ea"/>
                        </a:rPr>
                        <a:t> </a:t>
                      </a:r>
                      <a:r>
                        <a:rPr lang="it-IT" sz="1600" dirty="0">
                          <a:solidFill>
                            <a:srgbClr val="FFFFFF"/>
                          </a:solidFill>
                          <a:latin typeface="Calibri" panose="020F0502020204030204" charset="-122"/>
                          <a:sym typeface="+mn-ea"/>
                        </a:rPr>
                        <a:t>sociale</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extLst>
                  <a:ext uri="{0D108BD9-81ED-4DB2-BD59-A6C34878D82A}">
                    <a16:rowId xmlns:a16="http://schemas.microsoft.com/office/drawing/2014/main" val="10000"/>
                  </a:ext>
                </a:extLst>
              </a:tr>
              <a:tr h="287655">
                <a:tc>
                  <a:txBody>
                    <a:bodyPr/>
                    <a:lstStyle/>
                    <a:p>
                      <a:pPr indent="0" algn="ctr">
                        <a:buNone/>
                      </a:pPr>
                      <a:r>
                        <a:rPr lang="en-US" sz="1100" b="1" dirty="0">
                          <a:solidFill>
                            <a:srgbClr val="FFFFFF"/>
                          </a:solidFill>
                          <a:latin typeface="Calibri" panose="020F0502020204030204" pitchFamily="34" charset="0"/>
                          <a:cs typeface="Calibri" panose="020F0502020204030204" pitchFamily="34" charset="0"/>
                        </a:rPr>
                        <a:t>Target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quantitativi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della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regionale</a:t>
                      </a:r>
                      <a:endParaRPr lang="en-US" sz="1100" b="1" dirty="0">
                        <a:solidFill>
                          <a:srgbClr val="FFFFFF"/>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strategici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operativi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rPr>
                        <a:t>Indicatori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Obiettivi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operativi</a:t>
                      </a:r>
                      <a:r>
                        <a:rPr lang="en-US" sz="1100" b="1" dirty="0">
                          <a:solidFill>
                            <a:schemeClr val="bg1"/>
                          </a:solidFill>
                          <a:latin typeface="Calibri" panose="020F0502020204030204" pitchFamily="34" charset="0"/>
                          <a:cs typeface="Calibri" panose="020F0502020204030204" pitchFamily="34" charset="0"/>
                        </a:rPr>
                        <a:t> DUP</a:t>
                      </a:r>
                    </a:p>
                  </a:txBody>
                  <a:tcPr marL="12700" marR="12700" marT="12700" anchor="ctr">
                    <a:lnL w="12700" cap="flat" cmpd="sng" algn="ctr">
                      <a:solidFill>
                        <a:schemeClr val="tx1"/>
                      </a:solidFill>
                      <a:prstDash val="solid"/>
                      <a:roun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1"/>
                  </a:ext>
                </a:extLst>
              </a:tr>
              <a:tr h="82042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1.2</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del 20% il </a:t>
                      </a:r>
                      <a:r>
                        <a:rPr lang="en-US" sz="1000" b="0" dirty="0" err="1">
                          <a:solidFill>
                            <a:schemeClr val="tx1"/>
                          </a:solidFill>
                          <a:latin typeface="Calibri" panose="020F0502020204030204" pitchFamily="34" charset="0"/>
                          <a:cs typeface="Calibri" panose="020F0502020204030204" pitchFamily="34" charset="0"/>
                        </a:rPr>
                        <a:t>numero</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persone</a:t>
                      </a:r>
                      <a:r>
                        <a:rPr lang="en-US" sz="1000" b="0" dirty="0">
                          <a:solidFill>
                            <a:schemeClr val="tx1"/>
                          </a:solidFill>
                          <a:latin typeface="Calibri" panose="020F0502020204030204" pitchFamily="34" charset="0"/>
                          <a:cs typeface="Calibri" panose="020F0502020204030204" pitchFamily="34" charset="0"/>
                        </a:rPr>
                        <a:t> a </a:t>
                      </a:r>
                      <a:r>
                        <a:rPr lang="en-US" sz="1000" b="0" dirty="0" err="1">
                          <a:solidFill>
                            <a:schemeClr val="tx1"/>
                          </a:solidFill>
                          <a:latin typeface="Calibri" panose="020F0502020204030204" pitchFamily="34" charset="0"/>
                          <a:cs typeface="Calibri" panose="020F0502020204030204" pitchFamily="34" charset="0"/>
                        </a:rPr>
                        <a:t>rischio</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povertà</a:t>
                      </a:r>
                      <a:r>
                        <a:rPr lang="en-US" sz="1000" b="0" dirty="0">
                          <a:solidFill>
                            <a:schemeClr val="tx1"/>
                          </a:solidFill>
                          <a:latin typeface="Calibri" panose="020F0502020204030204" pitchFamily="34" charset="0"/>
                          <a:cs typeface="Calibri" panose="020F0502020204030204" pitchFamily="34" charset="0"/>
                        </a:rPr>
                        <a:t> o </a:t>
                      </a:r>
                      <a:r>
                        <a:rPr lang="en-US" sz="1000" b="0" dirty="0" err="1">
                          <a:solidFill>
                            <a:schemeClr val="tx1"/>
                          </a:solidFill>
                          <a:latin typeface="Calibri" panose="020F0502020204030204" pitchFamily="34" charset="0"/>
                          <a:cs typeface="Calibri" panose="020F0502020204030204" pitchFamily="34" charset="0"/>
                        </a:rPr>
                        <a:t>esclusione</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sociale</a:t>
                      </a:r>
                      <a:r>
                        <a:rPr lang="en-US" sz="1000" b="0" dirty="0">
                          <a:solidFill>
                            <a:schemeClr val="tx1"/>
                          </a:solidFill>
                          <a:latin typeface="Calibri" panose="020F0502020204030204" pitchFamily="34" charset="0"/>
                          <a:cs typeface="Calibri" panose="020F0502020204030204" pitchFamily="34" charset="0"/>
                        </a:rPr>
                        <a:t> rispetto al 2019 </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spcBef>
                          <a:spcPts val="0"/>
                        </a:spcBef>
                        <a:spcAft>
                          <a:spcPts val="0"/>
                        </a:spcAft>
                        <a:buClrTx/>
                        <a:buSzTx/>
                        <a:buFontTx/>
                        <a:defRPr/>
                      </a:pPr>
                      <a:r>
                        <a:rPr lang="en-US" sz="1000" b="0" dirty="0" err="1">
                          <a:solidFill>
                            <a:srgbClr val="000000"/>
                          </a:solidFill>
                          <a:latin typeface="Calibri" panose="020F0502020204030204" pitchFamily="34" charset="0"/>
                          <a:cs typeface="Calibri" panose="020F0502020204030204" pitchFamily="34" charset="0"/>
                        </a:rPr>
                        <a:t>WELFARE / SOCIALE / SCUOLA</a:t>
                      </a:r>
                    </a:p>
                  </a:txBody>
                  <a:tcPr marL="12700" marR="12700" marT="12700">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spcBef>
                          <a:spcPts val="0"/>
                        </a:spcBef>
                        <a:spcAft>
                          <a:spcPts val="0"/>
                        </a:spcAft>
                        <a:buClrTx/>
                        <a:buSzTx/>
                        <a:buFontTx/>
                        <a:defRPr/>
                      </a:pPr>
                      <a:r>
                        <a:rPr lang="en-US" sz="1000" b="0" dirty="0" err="1">
                          <a:solidFill>
                            <a:srgbClr val="000000"/>
                          </a:solidFill>
                          <a:latin typeface="Calibri" panose="020F0502020204030204" pitchFamily="34" charset="0"/>
                          <a:cs typeface="Calibri" panose="020F0502020204030204" pitchFamily="34" charset="0"/>
                        </a:rPr>
                        <a:t>UE049 - Rafforzare le azioni per il contrasto all’esclusione delle persone in condizione di povertà estrema o a rischio di marginalità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6322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3.4</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it-IT" sz="1000" dirty="0">
                          <a:solidFill>
                            <a:schemeClr val="tx1"/>
                          </a:solidFill>
                          <a:latin typeface="Calibri" panose="020F0502020204030204" pitchFamily="34" charset="0"/>
                          <a:cs typeface="Calibri" panose="020F0502020204030204" pitchFamily="34" charset="0"/>
                        </a:rPr>
                        <a:t>Entro il 2025 ridurre del 25% la probabilità di morire per le malattie croniche non trasmissibili rispetto al 2013</a:t>
                      </a:r>
                      <a:endParaRPr lang="it-IT" sz="1000" b="0"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82042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3.6</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dimezzare</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feriti</a:t>
                      </a:r>
                      <a:r>
                        <a:rPr lang="en-US" sz="1000" b="0" dirty="0">
                          <a:solidFill>
                            <a:schemeClr val="tx1"/>
                          </a:solidFill>
                          <a:latin typeface="Calibri" panose="020F0502020204030204" pitchFamily="34" charset="0"/>
                          <a:cs typeface="Calibri" panose="020F0502020204030204" pitchFamily="34" charset="0"/>
                        </a:rPr>
                        <a:t> per </a:t>
                      </a:r>
                      <a:r>
                        <a:rPr lang="en-US" sz="1000" b="0" dirty="0" err="1">
                          <a:solidFill>
                            <a:schemeClr val="tx1"/>
                          </a:solidFill>
                          <a:latin typeface="Calibri" panose="020F0502020204030204" pitchFamily="34" charset="0"/>
                          <a:cs typeface="Calibri" panose="020F0502020204030204" pitchFamily="34" charset="0"/>
                        </a:rPr>
                        <a:t>incidenti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stradali</a:t>
                      </a:r>
                      <a:r>
                        <a:rPr lang="en-US" sz="1000" b="0" dirty="0">
                          <a:solidFill>
                            <a:schemeClr val="tx1"/>
                          </a:solidFill>
                          <a:latin typeface="Calibri" panose="020F0502020204030204" pitchFamily="34" charset="0"/>
                          <a:cs typeface="Calibri" panose="020F0502020204030204" pitchFamily="34" charset="0"/>
                        </a:rPr>
                        <a:t> rispetto al 2019</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SICUREZZE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UE 019 - Riqualificazione e presidio del territorio tesi a prevenire situazioni che possano favorire la commissione dei reati, a contrastare il degrado urbano, a favorire la vivibilità e il decoro del territorio dell’Unione, anche attuando le misure di intervento previste dal Patto per la Sicurezza per l’Unione dei Comuni della Bassa Romagna, siglato nel 2018 con la Prefettura.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87985">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3.8</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it-IT" sz="1000" b="0" dirty="0">
                          <a:solidFill>
                            <a:schemeClr val="tx1"/>
                          </a:solidFill>
                          <a:latin typeface="Calibri" panose="020F0502020204030204" pitchFamily="34" charset="0"/>
                          <a:cs typeface="Calibri" panose="020F0502020204030204" pitchFamily="34" charset="0"/>
                        </a:rPr>
                        <a:t>Entro il 2030 aggiungere il 78% della copertura vaccinale antinfluenzale per le persone con più di 65 anni</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820420">
                <a:tc rowSpan="2">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4.1</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rowSpan="2">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it-IT" sz="1000" b="0" dirty="0">
                          <a:solidFill>
                            <a:schemeClr val="tx1"/>
                          </a:solidFill>
                          <a:latin typeface="Calibri" panose="020F0502020204030204" pitchFamily="34" charset="0"/>
                          <a:cs typeface="Calibri" panose="020F0502020204030204" pitchFamily="34" charset="0"/>
                        </a:rPr>
                        <a:t>Entro il 2030 ridurre al di sotto della quota dell'8,5% l’uscita precoce dal sistema di formazione e istruzione</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WELFARE / SOCIALE / SCUOLA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UE081 - Attivare, unitamente alla scuola e ad altre agenzie presenti nel territorio, azioni di accompagnamento degli adolescenti nel loro precorso di crescita, mettendo in atto progetti di prevenzione del disagio giovanile, in collaborazione con tutte le istituzioni, gli adulti di riferimento e tutti coloro che si occupano e si prendono cura di adolescenti e pre adolescenti.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2108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UE047 Sviluppare nuove progettualità con la scuola secondaria, in un'ottica che favorisca esperienze professionalizzanti e orientative per il mercato del lavoro e il futuro professionale degli studenti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53594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4.2</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it-IT" sz="1000" b="0" dirty="0">
                          <a:solidFill>
                            <a:schemeClr val="tx1"/>
                          </a:solidFill>
                          <a:latin typeface="Calibri" panose="020F0502020204030204" pitchFamily="34" charset="0"/>
                          <a:cs typeface="Calibri" panose="020F0502020204030204" pitchFamily="34" charset="0"/>
                        </a:rPr>
                        <a:t>Entro il 2030 raggiungere la quota del 98% di partecipanti alle attività educative dei bambini dai 4 anni fino all'età dell'inizio dell’obbligo scolastico  </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535940">
                <a:tc>
                  <a:txBody>
                    <a:bodyPr/>
                    <a:lstStyle/>
                    <a:p>
                      <a:pPr indent="0" algn="ctr">
                        <a:buNone/>
                      </a:pPr>
                      <a:r>
                        <a:rPr lang="en-US" sz="1000" b="1">
                          <a:solidFill>
                            <a:schemeClr val="tx1"/>
                          </a:solidFill>
                          <a:latin typeface="Calibri" panose="020F0502020204030204" pitchFamily="34" charset="0"/>
                          <a:cs typeface="Calibri" panose="020F0502020204030204" pitchFamily="34" charset="0"/>
                          <a:sym typeface="+mn-ea"/>
                        </a:rPr>
                        <a:t>4.2</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a:solidFill>
                            <a:schemeClr val="tx1"/>
                          </a:solidFill>
                          <a:latin typeface="Calibri" panose="020F0502020204030204" pitchFamily="34" charset="0"/>
                          <a:cs typeface="Calibri" panose="020F0502020204030204" pitchFamily="34" charset="0"/>
                        </a:rPr>
                        <a:t>Entro il 2030 raggiungere la quota del 45% di bambini di 0-2 anni che hanno usufruito dei servizi dell'infanzia</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WELFARE / SOCIALE / SCUOLA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UE043 - Conclusione e consolidamento del percorso di accreditamento dei nidi di infanzia, compresi i servizi comunali, in applicazione della lr. 19/2016</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527" y="37676"/>
            <a:ext cx="13420155" cy="658835"/>
          </a:xfrm>
          <a:prstGeom prst="rect">
            <a:avLst/>
          </a:prstGeom>
          <a:noFill/>
        </p:spPr>
        <p:txBody>
          <a:bodyPr wrap="square">
            <a:spAutoFit/>
          </a:bodyPr>
          <a:lstStyle/>
          <a:p>
            <a:pPr algn="ctr">
              <a:lnSpc>
                <a:spcPct val="150000"/>
              </a:lnSpc>
              <a:spcAft>
                <a:spcPts val="600"/>
              </a:spcAft>
            </a:pPr>
            <a:r>
              <a:rPr lang="it-IT" sz="2800" b="1">
                <a:solidFill>
                  <a:srgbClr val="C00000"/>
                </a:solidFill>
                <a:latin typeface="Arial" panose="020B0604020202020204" pitchFamily="34" charset="0"/>
                <a:cs typeface="Arial" panose="020B0604020202020204" pitchFamily="34" charset="0"/>
              </a:rPr>
              <a:t>OBIETTIVI STRATEGICI E OPERATIVI </a:t>
            </a:r>
            <a:r>
              <a:rPr lang="it-IT" sz="2800" b="1" dirty="0">
                <a:solidFill>
                  <a:srgbClr val="C00000"/>
                </a:solidFill>
                <a:latin typeface="Arial" panose="020B0604020202020204" pitchFamily="34" charset="0"/>
                <a:cs typeface="Arial" panose="020B0604020202020204" pitchFamily="34" charset="0"/>
              </a:rPr>
              <a:t>DEL DUP ASSOCIATI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8925027"/>
              </p:ext>
            </p:extLst>
          </p:nvPr>
        </p:nvGraphicFramePr>
        <p:xfrm>
          <a:off x="561975" y="757555"/>
          <a:ext cx="12477115" cy="2829560"/>
        </p:xfrm>
        <a:graphic>
          <a:graphicData uri="http://schemas.openxmlformats.org/drawingml/2006/table">
            <a:tbl>
              <a:tblPr firstRow="1" bandRow="1">
                <a:tableStyleId>{5C22544A-7EE6-4342-B048-85BDC9FD1C3A}</a:tableStyleId>
              </a:tblPr>
              <a:tblGrid>
                <a:gridCol w="467360">
                  <a:extLst>
                    <a:ext uri="{9D8B030D-6E8A-4147-A177-3AD203B41FA5}">
                      <a16:colId xmlns:a16="http://schemas.microsoft.com/office/drawing/2014/main" val="20000"/>
                    </a:ext>
                  </a:extLst>
                </a:gridCol>
                <a:gridCol w="3289935">
                  <a:extLst>
                    <a:ext uri="{9D8B030D-6E8A-4147-A177-3AD203B41FA5}">
                      <a16:colId xmlns:a16="http://schemas.microsoft.com/office/drawing/2014/main" val="20001"/>
                    </a:ext>
                  </a:extLst>
                </a:gridCol>
                <a:gridCol w="2545080">
                  <a:extLst>
                    <a:ext uri="{9D8B030D-6E8A-4147-A177-3AD203B41FA5}">
                      <a16:colId xmlns:a16="http://schemas.microsoft.com/office/drawing/2014/main" val="20002"/>
                    </a:ext>
                  </a:extLst>
                </a:gridCol>
                <a:gridCol w="4168140">
                  <a:extLst>
                    <a:ext uri="{9D8B030D-6E8A-4147-A177-3AD203B41FA5}">
                      <a16:colId xmlns:a16="http://schemas.microsoft.com/office/drawing/2014/main" val="20003"/>
                    </a:ext>
                  </a:extLst>
                </a:gridCol>
                <a:gridCol w="2006600">
                  <a:extLst>
                    <a:ext uri="{9D8B030D-6E8A-4147-A177-3AD203B41FA5}">
                      <a16:colId xmlns:a16="http://schemas.microsoft.com/office/drawing/2014/main" val="20004"/>
                    </a:ext>
                  </a:extLst>
                </a:gridCol>
              </a:tblGrid>
              <a:tr h="353695">
                <a:tc gridSpan="5">
                  <a:txBody>
                    <a:bodyPr/>
                    <a:lstStyle/>
                    <a:p>
                      <a:pPr indent="0" algn="ctr">
                        <a:buNone/>
                      </a:pPr>
                      <a:r>
                        <a:rPr lang="it-IT" sz="1600" dirty="0">
                          <a:solidFill>
                            <a:srgbClr val="FFFFFF"/>
                          </a:solidFill>
                          <a:latin typeface="Calibri" panose="020F0502020204030204" charset="-122"/>
                          <a:sym typeface="+mn-ea"/>
                        </a:rPr>
                        <a:t>Strategia regionale per lo sviluppo sostenibile - </a:t>
                      </a:r>
                      <a:r>
                        <a:rPr sz="1600" dirty="0" err="1">
                          <a:solidFill>
                            <a:srgbClr val="FFFFFF"/>
                          </a:solidFill>
                          <a:latin typeface="Calibri" panose="020F0502020204030204" charset="-122"/>
                          <a:sym typeface="+mn-ea"/>
                        </a:rPr>
                        <a:t>Obiettivi</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quantitativi</a:t>
                      </a:r>
                      <a:r>
                        <a:rPr sz="1600" dirty="0">
                          <a:solidFill>
                            <a:srgbClr val="FFFFFF"/>
                          </a:solidFill>
                          <a:latin typeface="Calibri" panose="020F0502020204030204" charset="-122"/>
                          <a:sym typeface="+mn-ea"/>
                        </a:rPr>
                        <a:t> a </a:t>
                      </a:r>
                      <a:r>
                        <a:rPr sz="1600" dirty="0" err="1">
                          <a:solidFill>
                            <a:srgbClr val="FFFFFF"/>
                          </a:solidFill>
                          <a:latin typeface="Calibri" panose="020F0502020204030204" charset="-122"/>
                          <a:sym typeface="+mn-ea"/>
                        </a:rPr>
                        <a:t>prevalente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dimensione</a:t>
                      </a:r>
                      <a:r>
                        <a:rPr sz="1600" dirty="0">
                          <a:solidFill>
                            <a:srgbClr val="FFFFFF"/>
                          </a:solidFill>
                          <a:latin typeface="Calibri" panose="020F0502020204030204" charset="-122"/>
                          <a:sym typeface="+mn-ea"/>
                        </a:rPr>
                        <a:t> </a:t>
                      </a:r>
                      <a:r>
                        <a:rPr lang="it-IT" sz="1600" dirty="0">
                          <a:solidFill>
                            <a:srgbClr val="FFFFFF"/>
                          </a:solidFill>
                          <a:latin typeface="Calibri" panose="020F0502020204030204" charset="-122"/>
                          <a:sym typeface="+mn-ea"/>
                        </a:rPr>
                        <a:t>sociale</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extLst>
                  <a:ext uri="{0D108BD9-81ED-4DB2-BD59-A6C34878D82A}">
                    <a16:rowId xmlns:a16="http://schemas.microsoft.com/office/drawing/2014/main" val="10000"/>
                  </a:ext>
                </a:extLst>
              </a:tr>
              <a:tr h="287655">
                <a:tc>
                  <a:txBody>
                    <a:bodyPr/>
                    <a:lstStyle/>
                    <a:p>
                      <a:pPr indent="0" algn="ctr">
                        <a:buNone/>
                      </a:pPr>
                      <a:r>
                        <a:rPr lang="en-US" sz="1100" b="1" dirty="0">
                          <a:solidFill>
                            <a:srgbClr val="FFFFFF"/>
                          </a:solidFill>
                          <a:latin typeface="Calibri" panose="020F0502020204030204" pitchFamily="34" charset="0"/>
                          <a:cs typeface="Calibri" panose="020F0502020204030204" pitchFamily="34" charset="0"/>
                        </a:rPr>
                        <a:t>Target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quantitativi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della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regionale</a:t>
                      </a:r>
                      <a:endParaRPr lang="en-US" sz="1100" b="1" dirty="0">
                        <a:solidFill>
                          <a:srgbClr val="FFFFFF"/>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strategici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operativi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rPr>
                        <a:t>Indicatori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Obiettivi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operativi</a:t>
                      </a:r>
                      <a:r>
                        <a:rPr lang="en-US" sz="1100" b="1" dirty="0">
                          <a:solidFill>
                            <a:schemeClr val="bg1"/>
                          </a:solidFill>
                          <a:latin typeface="Calibri" panose="020F0502020204030204" pitchFamily="34" charset="0"/>
                          <a:cs typeface="Calibri" panose="020F0502020204030204" pitchFamily="34" charset="0"/>
                        </a:rPr>
                        <a:t> DUP</a:t>
                      </a:r>
                    </a:p>
                  </a:txBody>
                  <a:tcPr marL="12700" marR="12700" marT="12700" anchor="ctr">
                    <a:lnL w="12700" cap="flat" cmpd="sng" algn="ctr">
                      <a:solidFill>
                        <a:schemeClr val="tx1"/>
                      </a:solidFill>
                      <a:prstDash val="solid"/>
                      <a:roun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1"/>
                  </a:ext>
                </a:extLst>
              </a:tr>
              <a:tr h="347345">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4.3</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defTabSz="1008380">
                        <a:spcBef>
                          <a:spcPts val="0"/>
                        </a:spcBef>
                        <a:buClrTx/>
                        <a:buSzTx/>
                        <a:buFontTx/>
                        <a:buNone/>
                      </a:pPr>
                      <a:r>
                        <a:rPr lang="en-US" sz="1000" b="0" dirty="0">
                          <a:solidFill>
                            <a:schemeClr val="tx1"/>
                          </a:solidFill>
                          <a:latin typeface="Calibri" panose="020F0502020204030204" pitchFamily="34" charset="0"/>
                          <a:cs typeface="Calibri" panose="020F0502020204030204" pitchFamily="34" charset="0"/>
                        </a:rPr>
                        <a:t>Entro il 2030 raggiungere la quota del 50% dei laureati (30-34 anni)</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3594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4.</a:t>
                      </a:r>
                      <a:r>
                        <a:rPr lang="it-IT" altLang="en-US" sz="1000" b="1">
                          <a:solidFill>
                            <a:srgbClr val="000000"/>
                          </a:solidFill>
                          <a:latin typeface="Calibri" panose="020F0502020204030204" pitchFamily="34" charset="0"/>
                          <a:cs typeface="Calibri" panose="020F0502020204030204" pitchFamily="34" charset="0"/>
                        </a:rPr>
                        <a:t>4</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sym typeface="+mn-ea"/>
                        </a:rPr>
                        <a:t>Entro</a:t>
                      </a:r>
                      <a:r>
                        <a:rPr lang="en-US" sz="1000" b="0" dirty="0">
                          <a:solidFill>
                            <a:schemeClr val="tx1"/>
                          </a:solidFill>
                          <a:latin typeface="Calibri" panose="020F0502020204030204" pitchFamily="34" charset="0"/>
                          <a:cs typeface="Calibri" panose="020F0502020204030204" pitchFamily="34" charset="0"/>
                          <a:sym typeface="+mn-ea"/>
                        </a:rPr>
                        <a:t> il 2030 </a:t>
                      </a:r>
                      <a:r>
                        <a:rPr lang="en-US" sz="1000" b="0" dirty="0" err="1">
                          <a:solidFill>
                            <a:schemeClr val="tx1"/>
                          </a:solidFill>
                          <a:latin typeface="Calibri" panose="020F0502020204030204" pitchFamily="34" charset="0"/>
                          <a:cs typeface="Calibri" panose="020F0502020204030204" pitchFamily="34" charset="0"/>
                          <a:sym typeface="+mn-ea"/>
                        </a:rPr>
                        <a:t>raggiungere</a:t>
                      </a:r>
                      <a:r>
                        <a:rPr lang="en-US" sz="1000" b="0" dirty="0">
                          <a:solidFill>
                            <a:schemeClr val="tx1"/>
                          </a:solidFill>
                          <a:latin typeface="Calibri" panose="020F0502020204030204" pitchFamily="34" charset="0"/>
                          <a:cs typeface="Calibri" panose="020F0502020204030204" pitchFamily="34" charset="0"/>
                          <a:sym typeface="+mn-ea"/>
                        </a:rPr>
                        <a:t> la quota del 65% </a:t>
                      </a:r>
                      <a:r>
                        <a:rPr lang="en-US" sz="1000" b="0" dirty="0" err="1">
                          <a:solidFill>
                            <a:schemeClr val="tx1"/>
                          </a:solidFill>
                          <a:latin typeface="Calibri" panose="020F0502020204030204" pitchFamily="34" charset="0"/>
                          <a:cs typeface="Calibri" panose="020F0502020204030204" pitchFamily="34" charset="0"/>
                          <a:sym typeface="+mn-ea"/>
                        </a:rPr>
                        <a:t>delle</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persone</a:t>
                      </a:r>
                      <a:r>
                        <a:rPr lang="it-IT" altLang="en-US" sz="1000" b="0" dirty="0">
                          <a:solidFill>
                            <a:schemeClr val="tx1"/>
                          </a:solidFill>
                          <a:latin typeface="Calibri" panose="020F0502020204030204" pitchFamily="34" charset="0"/>
                          <a:cs typeface="Calibri" panose="020F0502020204030204" pitchFamily="34" charset="0"/>
                          <a:sym typeface="+mn-ea"/>
                        </a:rPr>
                        <a:t> </a:t>
                      </a:r>
                      <a:r>
                        <a:rPr lang="en-US" sz="1000" b="0" dirty="0">
                          <a:solidFill>
                            <a:schemeClr val="tx1"/>
                          </a:solidFill>
                          <a:latin typeface="Calibri" panose="020F0502020204030204" pitchFamily="34" charset="0"/>
                          <a:cs typeface="Calibri" panose="020F0502020204030204" pitchFamily="34" charset="0"/>
                          <a:sym typeface="+mn-ea"/>
                        </a:rPr>
                        <a:t>di 25-64 anni </a:t>
                      </a:r>
                      <a:r>
                        <a:rPr lang="en-US" sz="1000" b="0" dirty="0" err="1">
                          <a:solidFill>
                            <a:schemeClr val="tx1"/>
                          </a:solidFill>
                          <a:latin typeface="Calibri" panose="020F0502020204030204" pitchFamily="34" charset="0"/>
                          <a:cs typeface="Calibri" panose="020F0502020204030204" pitchFamily="34" charset="0"/>
                          <a:sym typeface="+mn-ea"/>
                        </a:rPr>
                        <a:t>che</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hanno</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partecipato</a:t>
                      </a:r>
                      <a:r>
                        <a:rPr lang="en-US" sz="1000" b="0" dirty="0">
                          <a:solidFill>
                            <a:schemeClr val="tx1"/>
                          </a:solidFill>
                          <a:latin typeface="Calibri" panose="020F0502020204030204" pitchFamily="34" charset="0"/>
                          <a:cs typeface="Calibri" panose="020F0502020204030204" pitchFamily="34" charset="0"/>
                          <a:sym typeface="+mn-ea"/>
                        </a:rPr>
                        <a:t> ad </a:t>
                      </a:r>
                      <a:r>
                        <a:rPr lang="en-US" sz="1000" b="0" dirty="0" err="1">
                          <a:solidFill>
                            <a:schemeClr val="tx1"/>
                          </a:solidFill>
                          <a:latin typeface="Calibri" panose="020F0502020204030204" pitchFamily="34" charset="0"/>
                          <a:cs typeface="Calibri" panose="020F0502020204030204" pitchFamily="34" charset="0"/>
                          <a:sym typeface="+mn-ea"/>
                        </a:rPr>
                        <a:t>attività</a:t>
                      </a:r>
                      <a:r>
                        <a:rPr lang="en-US" sz="1000" b="0" dirty="0">
                          <a:solidFill>
                            <a:schemeClr val="tx1"/>
                          </a:solidFill>
                          <a:latin typeface="Calibri" panose="020F0502020204030204" pitchFamily="34" charset="0"/>
                          <a:cs typeface="Calibri" panose="020F0502020204030204" pitchFamily="34" charset="0"/>
                          <a:sym typeface="+mn-ea"/>
                        </a:rPr>
                        <a:t> di </a:t>
                      </a:r>
                      <a:r>
                        <a:rPr lang="en-US" sz="1000" b="0" dirty="0" err="1">
                          <a:solidFill>
                            <a:schemeClr val="tx1"/>
                          </a:solidFill>
                          <a:latin typeface="Calibri" panose="020F0502020204030204" pitchFamily="34" charset="0"/>
                          <a:cs typeface="Calibri" panose="020F0502020204030204" pitchFamily="34" charset="0"/>
                          <a:sym typeface="+mn-ea"/>
                        </a:rPr>
                        <a:t>formazione</a:t>
                      </a:r>
                      <a:r>
                        <a:rPr lang="en-US" sz="1000" b="0" dirty="0">
                          <a:solidFill>
                            <a:schemeClr val="tx1"/>
                          </a:solidFill>
                          <a:latin typeface="Calibri" panose="020F0502020204030204" pitchFamily="34" charset="0"/>
                          <a:cs typeface="Calibri" panose="020F0502020204030204" pitchFamily="34" charset="0"/>
                          <a:sym typeface="+mn-ea"/>
                        </a:rPr>
                        <a:t> e</a:t>
                      </a:r>
                      <a:r>
                        <a:rPr lang="it-IT" alt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istruzione</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negli</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ultimi</a:t>
                      </a:r>
                      <a:r>
                        <a:rPr lang="en-US" sz="1000" b="0" dirty="0">
                          <a:solidFill>
                            <a:schemeClr val="tx1"/>
                          </a:solidFill>
                          <a:latin typeface="Calibri" panose="020F0502020204030204" pitchFamily="34" charset="0"/>
                          <a:cs typeface="Calibri" panose="020F0502020204030204" pitchFamily="34" charset="0"/>
                          <a:sym typeface="+mn-ea"/>
                        </a:rPr>
                        <a:t> 12 </a:t>
                      </a:r>
                      <a:r>
                        <a:rPr lang="en-US" sz="1000" b="0" dirty="0" err="1">
                          <a:solidFill>
                            <a:schemeClr val="tx1"/>
                          </a:solidFill>
                          <a:latin typeface="Calibri" panose="020F0502020204030204" pitchFamily="34" charset="0"/>
                          <a:cs typeface="Calibri" panose="020F0502020204030204" pitchFamily="34" charset="0"/>
                          <a:sym typeface="+mn-ea"/>
                        </a:rPr>
                        <a:t>mesi</a:t>
                      </a:r>
                      <a:endParaRPr lang="it-IT" sz="1000" b="0"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35940">
                <a:tc>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5.5</a:t>
                      </a: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it-IT" altLang="en-US" sz="1000" b="0" dirty="0">
                          <a:solidFill>
                            <a:schemeClr val="tx1"/>
                          </a:solidFill>
                          <a:latin typeface="Calibri" panose="020F0502020204030204" pitchFamily="34" charset="0"/>
                          <a:cs typeface="Calibri" panose="020F0502020204030204" pitchFamily="34" charset="0"/>
                          <a:sym typeface="+mn-ea"/>
                        </a:rPr>
                        <a:t>E</a:t>
                      </a:r>
                      <a:r>
                        <a:rPr lang="en-US" sz="1000" b="0" dirty="0" err="1">
                          <a:solidFill>
                            <a:schemeClr val="tx1"/>
                          </a:solidFill>
                          <a:latin typeface="Calibri" panose="020F0502020204030204" pitchFamily="34" charset="0"/>
                          <a:cs typeface="Calibri" panose="020F0502020204030204" pitchFamily="34" charset="0"/>
                          <a:sym typeface="+mn-ea"/>
                        </a:rPr>
                        <a:t>ntro</a:t>
                      </a:r>
                      <a:r>
                        <a:rPr lang="en-US" sz="1000" b="0" dirty="0">
                          <a:solidFill>
                            <a:schemeClr val="tx1"/>
                          </a:solidFill>
                          <a:latin typeface="Calibri" panose="020F0502020204030204" pitchFamily="34" charset="0"/>
                          <a:cs typeface="Calibri" panose="020F0502020204030204" pitchFamily="34" charset="0"/>
                          <a:sym typeface="+mn-ea"/>
                        </a:rPr>
                        <a:t> il 2030 </a:t>
                      </a:r>
                      <a:r>
                        <a:rPr lang="en-US" sz="1000" b="0" dirty="0" err="1">
                          <a:solidFill>
                            <a:schemeClr val="tx1"/>
                          </a:solidFill>
                          <a:latin typeface="Calibri" panose="020F0502020204030204" pitchFamily="34" charset="0"/>
                          <a:cs typeface="Calibri" panose="020F0502020204030204" pitchFamily="34" charset="0"/>
                          <a:sym typeface="+mn-ea"/>
                        </a:rPr>
                        <a:t>dimezzare</a:t>
                      </a:r>
                      <a:r>
                        <a:rPr lang="en-US" sz="1000" b="0" dirty="0">
                          <a:solidFill>
                            <a:schemeClr val="tx1"/>
                          </a:solidFill>
                          <a:latin typeface="Calibri" panose="020F0502020204030204" pitchFamily="34" charset="0"/>
                          <a:cs typeface="Calibri" panose="020F0502020204030204" pitchFamily="34" charset="0"/>
                          <a:sym typeface="+mn-ea"/>
                        </a:rPr>
                        <a:t> il gap </a:t>
                      </a:r>
                      <a:r>
                        <a:rPr lang="en-US" sz="1000" b="0" dirty="0" err="1">
                          <a:solidFill>
                            <a:schemeClr val="tx1"/>
                          </a:solidFill>
                          <a:latin typeface="Calibri" panose="020F0502020204030204" pitchFamily="34" charset="0"/>
                          <a:cs typeface="Calibri" panose="020F0502020204030204" pitchFamily="34" charset="0"/>
                          <a:sym typeface="+mn-ea"/>
                        </a:rPr>
                        <a:t>occupazionale</a:t>
                      </a:r>
                      <a:r>
                        <a:rPr lang="en-US" sz="1000" b="0" dirty="0">
                          <a:solidFill>
                            <a:schemeClr val="tx1"/>
                          </a:solidFill>
                          <a:latin typeface="Calibri" panose="020F0502020204030204" pitchFamily="34" charset="0"/>
                          <a:cs typeface="Calibri" panose="020F0502020204030204" pitchFamily="34" charset="0"/>
                          <a:sym typeface="+mn-ea"/>
                        </a:rPr>
                        <a:t> di </a:t>
                      </a:r>
                      <a:r>
                        <a:rPr lang="en-US" sz="1000" b="0" dirty="0" err="1">
                          <a:solidFill>
                            <a:schemeClr val="tx1"/>
                          </a:solidFill>
                          <a:latin typeface="Calibri" panose="020F0502020204030204" pitchFamily="34" charset="0"/>
                          <a:cs typeface="Calibri" panose="020F0502020204030204" pitchFamily="34" charset="0"/>
                          <a:sym typeface="+mn-ea"/>
                        </a:rPr>
                        <a:t>genere</a:t>
                      </a:r>
                      <a:r>
                        <a:rPr lang="en-US" sz="1000" b="0" dirty="0">
                          <a:solidFill>
                            <a:schemeClr val="tx1"/>
                          </a:solidFill>
                          <a:latin typeface="Calibri" panose="020F0502020204030204" pitchFamily="34" charset="0"/>
                          <a:cs typeface="Calibri" panose="020F0502020204030204" pitchFamily="34" charset="0"/>
                          <a:sym typeface="+mn-ea"/>
                        </a:rPr>
                        <a:t> rispetto al 2020</a:t>
                      </a:r>
                      <a:r>
                        <a:rPr lang="en-US" sz="1000" b="0" dirty="0">
                          <a:solidFill>
                            <a:schemeClr val="tx1"/>
                          </a:solidFill>
                          <a:highlight>
                            <a:srgbClr val="FAFCFC"/>
                          </a:highlight>
                          <a:latin typeface="Calibri" panose="020F0502020204030204" pitchFamily="34" charset="0"/>
                          <a:cs typeface="Calibri" panose="020F0502020204030204" pitchFamily="34" charset="0"/>
                          <a:sym typeface="+mn-ea"/>
                        </a:rPr>
                        <a:t> </a:t>
                      </a:r>
                      <a:endParaRPr lang="it-IT" sz="1000" b="0" dirty="0">
                        <a:solidFill>
                          <a:schemeClr val="tx1"/>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INNOVAZIONE ISTITUZIONALE E PARTECIPAZIONE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UE069 -Attivare processi di ricambio generazionale tramite ampliamento "mirato" degli organici degli uffici dell'Unione e dei Comuni, dopo anni di riduzione generalizzata del personale a causa dei rigidi vincoli assunzionali (spending review)</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L'Unione dei comuni della Bassa Romagna non gestisce indicatori e relativi target a livello di DUP ma a livello di Piano performance inserito nel PIAO sezione 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468630">
                <a:tc>
                  <a:txBody>
                    <a:bodyPr/>
                    <a:lstStyle/>
                    <a:p>
                      <a:pPr indent="0" algn="ctr">
                        <a:buNone/>
                      </a:pPr>
                      <a:r>
                        <a:rPr lang="it-IT" altLang="en-US" sz="1000" b="1">
                          <a:solidFill>
                            <a:schemeClr val="tx1"/>
                          </a:solidFill>
                          <a:latin typeface="Calibri" panose="020F0502020204030204" pitchFamily="34" charset="0"/>
                          <a:cs typeface="Calibri" panose="020F0502020204030204" pitchFamily="34" charset="0"/>
                          <a:sym typeface="+mn-ea"/>
                        </a:rPr>
                        <a:t>10.4</a:t>
                      </a:r>
                    </a:p>
                    <a:p>
                      <a:pPr indent="0" algn="ctr">
                        <a:buNone/>
                      </a:pPr>
                      <a:endParaRPr lang="it-IT" altLang="en-US" sz="1000" b="1">
                        <a:solidFill>
                          <a:schemeClr val="tx1"/>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dirty="0" err="1">
                          <a:solidFill>
                            <a:schemeClr val="tx1"/>
                          </a:solidFill>
                          <a:latin typeface="Calibri" panose="020F0502020204030204" pitchFamily="34" charset="0"/>
                          <a:cs typeface="Calibri" panose="020F0502020204030204" pitchFamily="34" charset="0"/>
                          <a:sym typeface="+mn-ea"/>
                        </a:rPr>
                        <a:t>Entro</a:t>
                      </a:r>
                      <a:r>
                        <a:rPr lang="en-US" sz="1000" dirty="0">
                          <a:solidFill>
                            <a:schemeClr val="tx1"/>
                          </a:solidFill>
                          <a:latin typeface="Calibri" panose="020F0502020204030204" pitchFamily="34" charset="0"/>
                          <a:cs typeface="Calibri" panose="020F0502020204030204" pitchFamily="34" charset="0"/>
                          <a:sym typeface="+mn-ea"/>
                        </a:rPr>
                        <a:t> il 2030 </a:t>
                      </a:r>
                      <a:r>
                        <a:rPr lang="en-US" sz="1000" dirty="0" err="1">
                          <a:solidFill>
                            <a:schemeClr val="tx1"/>
                          </a:solidFill>
                          <a:latin typeface="Calibri" panose="020F0502020204030204" pitchFamily="34" charset="0"/>
                          <a:cs typeface="Calibri" panose="020F0502020204030204" pitchFamily="34" charset="0"/>
                          <a:sym typeface="+mn-ea"/>
                        </a:rPr>
                        <a:t>raggiungere</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l'indice</a:t>
                      </a:r>
                      <a:r>
                        <a:rPr lang="en-US" sz="1000" dirty="0">
                          <a:solidFill>
                            <a:schemeClr val="tx1"/>
                          </a:solidFill>
                          <a:latin typeface="Calibri" panose="020F0502020204030204" pitchFamily="34" charset="0"/>
                          <a:cs typeface="Calibri" panose="020F0502020204030204" pitchFamily="34" charset="0"/>
                          <a:sym typeface="+mn-ea"/>
                        </a:rPr>
                        <a:t> di </a:t>
                      </a:r>
                      <a:r>
                        <a:rPr lang="en-US" sz="1000" dirty="0" err="1">
                          <a:solidFill>
                            <a:schemeClr val="tx1"/>
                          </a:solidFill>
                          <a:latin typeface="Calibri" panose="020F0502020204030204" pitchFamily="34" charset="0"/>
                          <a:cs typeface="Calibri" panose="020F0502020204030204" pitchFamily="34" charset="0"/>
                          <a:sym typeface="+mn-ea"/>
                        </a:rPr>
                        <a:t>disuguaglianza</a:t>
                      </a:r>
                      <a:r>
                        <a:rPr lang="en-US" sz="1000" dirty="0">
                          <a:solidFill>
                            <a:schemeClr val="tx1"/>
                          </a:solidFill>
                          <a:latin typeface="Calibri" panose="020F0502020204030204" pitchFamily="34" charset="0"/>
                          <a:cs typeface="Calibri" panose="020F0502020204030204" pitchFamily="34" charset="0"/>
                          <a:sym typeface="+mn-ea"/>
                        </a:rPr>
                        <a:t> del </a:t>
                      </a:r>
                      <a:r>
                        <a:rPr lang="en-US" sz="1000" dirty="0" err="1">
                          <a:solidFill>
                            <a:schemeClr val="tx1"/>
                          </a:solidFill>
                          <a:latin typeface="Calibri" panose="020F0502020204030204" pitchFamily="34" charset="0"/>
                          <a:cs typeface="Calibri" panose="020F0502020204030204" pitchFamily="34" charset="0"/>
                          <a:sym typeface="+mn-ea"/>
                        </a:rPr>
                        <a:t>reddito</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disponibile</a:t>
                      </a:r>
                      <a:r>
                        <a:rPr lang="en-US" sz="1000" dirty="0">
                          <a:solidFill>
                            <a:schemeClr val="tx1"/>
                          </a:solidFill>
                          <a:latin typeface="Calibri" panose="020F0502020204030204" pitchFamily="34" charset="0"/>
                          <a:cs typeface="Calibri" panose="020F0502020204030204" pitchFamily="34" charset="0"/>
                          <a:sym typeface="+mn-ea"/>
                        </a:rPr>
                        <a:t> ai </a:t>
                      </a:r>
                      <a:r>
                        <a:rPr lang="en-US" sz="1000" dirty="0" err="1">
                          <a:solidFill>
                            <a:schemeClr val="tx1"/>
                          </a:solidFill>
                          <a:latin typeface="Calibri" panose="020F0502020204030204" pitchFamily="34" charset="0"/>
                          <a:cs typeface="Calibri" panose="020F0502020204030204" pitchFamily="34" charset="0"/>
                          <a:sym typeface="+mn-ea"/>
                        </a:rPr>
                        <a:t>livelli</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osservati</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nel</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migliore</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dei</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Paesi</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europei</a:t>
                      </a:r>
                      <a:r>
                        <a:rPr lang="en-US" sz="1000" dirty="0">
                          <a:solidFill>
                            <a:schemeClr val="tx1"/>
                          </a:solidFill>
                          <a:latin typeface="Calibri" panose="020F0502020204030204" pitchFamily="34" charset="0"/>
                          <a:cs typeface="Calibri" panose="020F0502020204030204" pitchFamily="34" charset="0"/>
                          <a:sym typeface="+mn-ea"/>
                        </a:rPr>
                        <a:t> </a:t>
                      </a:r>
                      <a:endParaRPr lang="en-US" sz="1000" b="0" dirty="0">
                        <a:solidFill>
                          <a:schemeClr val="tx1"/>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a:extLst>
              <a:ext uri="{FF2B5EF4-FFF2-40B4-BE49-F238E27FC236}">
                <a16:creationId xmlns:a16="http://schemas.microsoft.com/office/drawing/2014/main" id="{84E7DF9C-1FFC-1238-64D7-65BDBF1BD970}"/>
              </a:ext>
            </a:extLst>
          </p:cNvPr>
          <p:cNvSpPr txBox="1">
            <a:spLocks/>
          </p:cNvSpPr>
          <p:nvPr/>
        </p:nvSpPr>
        <p:spPr>
          <a:xfrm>
            <a:off x="-1" y="2341264"/>
            <a:ext cx="13416913" cy="52215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550"/>
              </a:spcAft>
              <a:buClr>
                <a:schemeClr val="accent1"/>
              </a:buClr>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La Strategia regionale per lo sviluppo sostenibile della Regione Emilia-Romagna. </a:t>
            </a:r>
            <a:r>
              <a:rPr lang="it-IT" altLang="it-IT" sz="1800" dirty="0">
                <a:solidFill>
                  <a:schemeClr val="tx1"/>
                </a:solidFill>
                <a:latin typeface="Calibri" panose="020F0502020204030204" pitchFamily="34" charset="0"/>
                <a:cs typeface="Calibri" panose="020F0502020204030204" pitchFamily="34" charset="0"/>
              </a:rPr>
              <a:t>È stata approvata nel novembre 2021 ed è </a:t>
            </a:r>
            <a:r>
              <a:rPr lang="it-IT" altLang="it-IT" sz="1800" b="1" dirty="0">
                <a:solidFill>
                  <a:schemeClr val="tx1"/>
                </a:solidFill>
                <a:latin typeface="Calibri" panose="020F0502020204030204" pitchFamily="34" charset="0"/>
                <a:cs typeface="Calibri" panose="020F0502020204030204" pitchFamily="34" charset="0"/>
              </a:rPr>
              <a:t>integrata</a:t>
            </a:r>
            <a:r>
              <a:rPr lang="it-IT" altLang="it-IT" sz="1800" dirty="0">
                <a:solidFill>
                  <a:schemeClr val="tx1"/>
                </a:solidFill>
                <a:latin typeface="Calibri" panose="020F0502020204030204" pitchFamily="34" charset="0"/>
                <a:cs typeface="Calibri" panose="020F0502020204030204" pitchFamily="34" charset="0"/>
              </a:rPr>
              <a:t> con gli strumenti di pianificazione e programmazione regionali, </a:t>
            </a:r>
            <a:r>
              <a:rPr lang="it-IT" altLang="it-IT" sz="1800" b="1" dirty="0">
                <a:solidFill>
                  <a:schemeClr val="tx1"/>
                </a:solidFill>
                <a:latin typeface="Calibri" panose="020F0502020204030204" pitchFamily="34" charset="0"/>
                <a:cs typeface="Calibri" panose="020F0502020204030204" pitchFamily="34" charset="0"/>
              </a:rPr>
              <a:t>condivisa </a:t>
            </a:r>
            <a:r>
              <a:rPr lang="it-IT" altLang="it-IT" sz="1800" dirty="0">
                <a:solidFill>
                  <a:schemeClr val="tx1"/>
                </a:solidFill>
                <a:latin typeface="Calibri" panose="020F0502020204030204" pitchFamily="34" charset="0"/>
                <a:cs typeface="Calibri" panose="020F0502020204030204" pitchFamily="34" charset="0"/>
              </a:rPr>
              <a:t>in quanto coerente con il </a:t>
            </a:r>
            <a:r>
              <a:rPr lang="it-IT" altLang="it-IT" sz="1800" i="1" dirty="0">
                <a:solidFill>
                  <a:schemeClr val="tx1"/>
                </a:solidFill>
                <a:latin typeface="Calibri" panose="020F0502020204030204" pitchFamily="34" charset="0"/>
                <a:cs typeface="Calibri" panose="020F0502020204030204" pitchFamily="34" charset="0"/>
              </a:rPr>
              <a:t>Patto per il Lavoro e per il clima </a:t>
            </a:r>
            <a:r>
              <a:rPr lang="it-IT" altLang="it-IT" sz="1800" dirty="0">
                <a:solidFill>
                  <a:schemeClr val="tx1"/>
                </a:solidFill>
                <a:latin typeface="Calibri" panose="020F0502020204030204" pitchFamily="34" charset="0"/>
                <a:cs typeface="Calibri" panose="020F0502020204030204" pitchFamily="34" charset="0"/>
              </a:rPr>
              <a:t>sottoscritto da oltre 50 istituzioni e organizzazioni, </a:t>
            </a:r>
            <a:r>
              <a:rPr lang="it-IT" altLang="it-IT" sz="1800" b="1" dirty="0">
                <a:solidFill>
                  <a:schemeClr val="tx1"/>
                </a:solidFill>
                <a:latin typeface="Calibri" panose="020F0502020204030204" pitchFamily="34" charset="0"/>
                <a:cs typeface="Calibri" panose="020F0502020204030204" pitchFamily="34" charset="0"/>
              </a:rPr>
              <a:t>ambiziosa</a:t>
            </a:r>
            <a:r>
              <a:rPr lang="it-IT" altLang="it-IT" sz="1800" dirty="0">
                <a:solidFill>
                  <a:schemeClr val="tx1"/>
                </a:solidFill>
                <a:latin typeface="Calibri" panose="020F0502020204030204" pitchFamily="34" charset="0"/>
                <a:cs typeface="Calibri" panose="020F0502020204030204" pitchFamily="34" charset="0"/>
              </a:rPr>
              <a:t> perché indica traguardi all’altezza delle sfide globali, </a:t>
            </a:r>
            <a:r>
              <a:rPr lang="it-IT" sz="1800" b="1" dirty="0">
                <a:ea typeface="Century Gothic"/>
                <a:cs typeface="Century Gothic"/>
                <a:sym typeface="Century Gothic"/>
              </a:rPr>
              <a:t>aperta, dinamica e misurabile </a:t>
            </a:r>
            <a:r>
              <a:rPr lang="it-IT" sz="1800" dirty="0">
                <a:ea typeface="Century Gothic"/>
                <a:cs typeface="Century Gothic"/>
                <a:sym typeface="Century Gothic"/>
              </a:rPr>
              <a:t>perché oggetto di aggiornamento, monitoraggio e revisione continui e </a:t>
            </a:r>
            <a:r>
              <a:rPr lang="it-IT" sz="1800" b="1" dirty="0">
                <a:ea typeface="Century Gothic"/>
                <a:cs typeface="Century Gothic"/>
                <a:sym typeface="Century Gothic"/>
              </a:rPr>
              <a:t>partecipata</a:t>
            </a:r>
            <a:r>
              <a:rPr lang="it-IT" sz="1800" dirty="0">
                <a:ea typeface="Century Gothic"/>
                <a:cs typeface="Century Gothic"/>
                <a:sym typeface="Century Gothic"/>
              </a:rPr>
              <a:t> attraverso il Forum regionale per lo Sviluppo Sostenibile. </a:t>
            </a:r>
          </a:p>
          <a:p>
            <a:pPr algn="just">
              <a:spcBef>
                <a:spcPct val="0"/>
              </a:spcBef>
              <a:spcAft>
                <a:spcPts val="550"/>
              </a:spcAft>
              <a:buClr>
                <a:schemeClr val="accent1"/>
              </a:buClr>
              <a:buFont typeface="Wingdings" panose="05000000000000000000" pitchFamily="2" charset="2"/>
              <a:buChar char="ü"/>
            </a:pPr>
            <a:r>
              <a:rPr lang="it-IT" sz="1800" b="1" dirty="0">
                <a:ea typeface="Century Gothic"/>
                <a:cs typeface="Century Gothic"/>
                <a:sym typeface="Century Gothic"/>
              </a:rPr>
              <a:t>I territori e la cittadinanza per lo sviluppo sostenibile. </a:t>
            </a:r>
            <a:r>
              <a:rPr lang="it-IT" sz="1800" dirty="0">
                <a:ea typeface="Century Gothic"/>
                <a:cs typeface="Century Gothic"/>
                <a:sym typeface="Century Gothic"/>
              </a:rPr>
              <a:t>La Strategia si propone di radicare l’Agenda ONU 2030 nei territori rendendo gli </a:t>
            </a:r>
            <a:r>
              <a:rPr lang="it-IT" sz="1800" b="1" dirty="0">
                <a:ea typeface="Century Gothic"/>
                <a:cs typeface="Century Gothic"/>
                <a:sym typeface="Century Gothic"/>
              </a:rPr>
              <a:t>enti locali protagonisti </a:t>
            </a:r>
            <a:r>
              <a:rPr lang="it-IT" sz="1800" dirty="0">
                <a:ea typeface="Century Gothic"/>
                <a:cs typeface="Century Gothic"/>
                <a:sym typeface="Century Gothic"/>
              </a:rPr>
              <a:t>e di </a:t>
            </a:r>
            <a:r>
              <a:rPr lang="it-IT" altLang="it-IT" sz="1800" dirty="0">
                <a:solidFill>
                  <a:schemeClr val="tx1"/>
                </a:solidFill>
                <a:latin typeface="Calibri" panose="020F0502020204030204" pitchFamily="34" charset="0"/>
                <a:cs typeface="Calibri" panose="020F0502020204030204" pitchFamily="34" charset="0"/>
              </a:rPr>
              <a:t>offrire una </a:t>
            </a:r>
            <a:r>
              <a:rPr lang="it-IT" altLang="it-IT" sz="1800" b="1" dirty="0">
                <a:solidFill>
                  <a:schemeClr val="tx1"/>
                </a:solidFill>
                <a:latin typeface="Calibri" panose="020F0502020204030204" pitchFamily="34" charset="0"/>
                <a:cs typeface="Calibri" panose="020F0502020204030204" pitchFamily="34" charset="0"/>
              </a:rPr>
              <a:t>rendicontazione pubblica </a:t>
            </a:r>
            <a:r>
              <a:rPr lang="it-IT" altLang="it-IT" sz="1800" dirty="0">
                <a:solidFill>
                  <a:schemeClr val="tx1"/>
                </a:solidFill>
                <a:latin typeface="Calibri" panose="020F0502020204030204" pitchFamily="34" charset="0"/>
                <a:cs typeface="Calibri" panose="020F0502020204030204" pitchFamily="34" charset="0"/>
              </a:rPr>
              <a:t>dello stato di attuazione degli obiettivi e delle azioni per raggiungerli al fine di costituire </a:t>
            </a:r>
            <a:r>
              <a:rPr lang="it-IT" altLang="it-IT" sz="1800" b="1" dirty="0">
                <a:solidFill>
                  <a:schemeClr val="tx1"/>
                </a:solidFill>
                <a:latin typeface="Calibri" panose="020F0502020204030204" pitchFamily="34" charset="0"/>
                <a:cs typeface="Calibri" panose="020F0502020204030204" pitchFamily="34" charset="0"/>
              </a:rPr>
              <a:t>un quadro di riferimento per le pratiche di sostenibilità di cittadini, imprese e associazioni.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Il Documento di economia e finanza regionale (DEFR). </a:t>
            </a:r>
            <a:r>
              <a:rPr lang="it-IT" altLang="it-IT" sz="1800" dirty="0">
                <a:solidFill>
                  <a:schemeClr val="tx1"/>
                </a:solidFill>
                <a:latin typeface="Calibri" panose="020F0502020204030204" pitchFamily="34" charset="0"/>
                <a:cs typeface="Calibri" panose="020F0502020204030204" pitchFamily="34" charset="0"/>
              </a:rPr>
              <a:t>È il principale documento di programmazione economico-finanziaria della Regione che viene approvato annualmente con una proiezione triennale A partire da quest’anno </a:t>
            </a:r>
            <a:r>
              <a:rPr lang="it-IT" altLang="it-IT" sz="1800" b="1" dirty="0">
                <a:solidFill>
                  <a:schemeClr val="tx1"/>
                </a:solidFill>
                <a:latin typeface="Calibri" panose="020F0502020204030204" pitchFamily="34" charset="0"/>
                <a:cs typeface="Calibri" panose="020F0502020204030204" pitchFamily="34" charset="0"/>
              </a:rPr>
              <a:t>il DEFR contiene l’andamento di 35 obiettivi quantitativi </a:t>
            </a:r>
            <a:r>
              <a:rPr lang="it-IT" altLang="it-IT" sz="1800" dirty="0">
                <a:solidFill>
                  <a:schemeClr val="tx1"/>
                </a:solidFill>
                <a:latin typeface="Calibri" panose="020F0502020204030204" pitchFamily="34" charset="0"/>
                <a:cs typeface="Calibri" panose="020F0502020204030204" pitchFamily="34" charset="0"/>
              </a:rPr>
              <a:t>della Strategia regionale.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I documenti unici di programmazione (DUP). </a:t>
            </a:r>
            <a:r>
              <a:rPr lang="it-IT" altLang="it-IT" sz="1800" dirty="0">
                <a:solidFill>
                  <a:schemeClr val="tx1"/>
                </a:solidFill>
                <a:latin typeface="Calibri" panose="020F0502020204030204" pitchFamily="34" charset="0"/>
                <a:cs typeface="Calibri" panose="020F0502020204030204" pitchFamily="34" charset="0"/>
              </a:rPr>
              <a:t>Come il DEFR regionale, anch’essi vengono</a:t>
            </a:r>
            <a:r>
              <a:rPr lang="it-IT" altLang="it-IT" sz="1800" b="1" dirty="0">
                <a:solidFill>
                  <a:schemeClr val="tx1"/>
                </a:solidFill>
                <a:latin typeface="Calibri" panose="020F0502020204030204" pitchFamily="34" charset="0"/>
                <a:cs typeface="Calibri" panose="020F0502020204030204" pitchFamily="34" charset="0"/>
              </a:rPr>
              <a:t>  </a:t>
            </a:r>
            <a:r>
              <a:rPr lang="it-IT" altLang="it-IT" sz="1800" dirty="0">
                <a:solidFill>
                  <a:schemeClr val="tx1"/>
                </a:solidFill>
                <a:latin typeface="Calibri" panose="020F0502020204030204" pitchFamily="34" charset="0"/>
                <a:cs typeface="Calibri" panose="020F0502020204030204" pitchFamily="34" charset="0"/>
              </a:rPr>
              <a:t>approvati annualmente dalle Province, dalla Città metropolitana di Bologna, dalle Unioni comunali e dai Comuni.   </a:t>
            </a:r>
            <a:endParaRPr lang="it-IT" altLang="it-IT" sz="1800" dirty="0">
              <a:latin typeface="Calibri" panose="020F0502020204030204" pitchFamily="34" charset="0"/>
              <a:cs typeface="Calibri" panose="020F0502020204030204" pitchFamily="34" charset="0"/>
            </a:endParaRPr>
          </a:p>
          <a:p>
            <a:pPr algn="just">
              <a:spcBef>
                <a:spcPct val="0"/>
              </a:spcBef>
              <a:spcAft>
                <a:spcPts val="550"/>
              </a:spcAft>
              <a:buClr>
                <a:schemeClr val="accent1"/>
              </a:buClr>
              <a:buFont typeface="Wingdings" panose="05000000000000000000" pitchFamily="2" charset="2"/>
              <a:buChar char="ü"/>
            </a:pPr>
            <a:r>
              <a:rPr lang="it-IT" altLang="it-IT" sz="1800" b="1" dirty="0">
                <a:latin typeface="Calibri" panose="020F0502020204030204" pitchFamily="34" charset="0"/>
                <a:cs typeface="Calibri" panose="020F0502020204030204" pitchFamily="34" charset="0"/>
              </a:rPr>
              <a:t>L’Allegato per lo sviluppo sostenibile al DUP 2023-2025 dell’Unione dei Comuni della Bassa Romagna</a:t>
            </a:r>
            <a:r>
              <a:rPr lang="it-IT" altLang="it-IT" sz="1800" dirty="0">
                <a:latin typeface="Calibri" panose="020F0502020204030204" pitchFamily="34" charset="0"/>
                <a:cs typeface="Calibri" panose="020F0502020204030204" pitchFamily="34" charset="0"/>
              </a:rPr>
              <a:t>. Gli enti che aderiscono al progetto di territorializzazione della Strategia regionale  predispongono </a:t>
            </a:r>
            <a:r>
              <a:rPr lang="it-IT" altLang="it-IT" sz="1800" b="1" dirty="0">
                <a:latin typeface="Calibri" panose="020F0502020204030204" pitchFamily="34" charset="0"/>
                <a:cs typeface="Calibri" panose="020F0502020204030204" pitchFamily="34" charset="0"/>
              </a:rPr>
              <a:t>un identico Allegato che viene reso pubblico sui siti </a:t>
            </a:r>
            <a:r>
              <a:rPr lang="it-IT" altLang="it-IT" sz="1800" dirty="0">
                <a:solidFill>
                  <a:schemeClr val="tx1"/>
                </a:solidFill>
                <a:latin typeface="Calibri" panose="020F0502020204030204" pitchFamily="34" charset="0"/>
                <a:cs typeface="Times New Roman" panose="02020603050405020304" pitchFamily="18" charset="0"/>
              </a:rPr>
              <a:t>ed è costituito da </a:t>
            </a:r>
            <a:r>
              <a:rPr lang="it-IT" altLang="it-IT" sz="1800" b="1" dirty="0">
                <a:solidFill>
                  <a:schemeClr val="tx1"/>
                </a:solidFill>
                <a:latin typeface="Calibri" panose="020F0502020204030204" pitchFamily="34" charset="0"/>
                <a:cs typeface="Times New Roman" panose="02020603050405020304" pitchFamily="18" charset="0"/>
              </a:rPr>
              <a:t>due parti</a:t>
            </a:r>
            <a:r>
              <a:rPr lang="it-IT" altLang="it-IT" sz="1800" dirty="0">
                <a:solidFill>
                  <a:schemeClr val="tx1"/>
                </a:solidFill>
                <a:latin typeface="Calibri" panose="020F0502020204030204" pitchFamily="34" charset="0"/>
                <a:cs typeface="Times New Roman" panose="02020603050405020304" pitchFamily="18" charset="0"/>
              </a:rPr>
              <a:t>: la </a:t>
            </a:r>
            <a:r>
              <a:rPr lang="it-IT" altLang="it-IT" sz="1800" b="1" dirty="0">
                <a:solidFill>
                  <a:schemeClr val="tx1"/>
                </a:solidFill>
                <a:latin typeface="Calibri" panose="020F0502020204030204" pitchFamily="34" charset="0"/>
                <a:cs typeface="Times New Roman" panose="02020603050405020304" pitchFamily="18" charset="0"/>
              </a:rPr>
              <a:t>prima</a:t>
            </a:r>
            <a:r>
              <a:rPr lang="it-IT" altLang="it-IT" sz="1800" dirty="0">
                <a:solidFill>
                  <a:schemeClr val="tx1"/>
                </a:solidFill>
                <a:latin typeface="Calibri" panose="020F0502020204030204" pitchFamily="34" charset="0"/>
                <a:cs typeface="Times New Roman" panose="02020603050405020304" pitchFamily="18" charset="0"/>
              </a:rPr>
              <a:t>, con 36 obiettivi quantitativi della Strategia scelti per aderire maggiormente alla realtà locale (le </a:t>
            </a:r>
            <a:r>
              <a:rPr lang="it-IT" altLang="it-IT" sz="1800" b="1" dirty="0">
                <a:solidFill>
                  <a:schemeClr val="tx1"/>
                </a:solidFill>
                <a:latin typeface="Calibri" panose="020F0502020204030204" pitchFamily="34" charset="0"/>
                <a:cs typeface="Times New Roman" panose="02020603050405020304" pitchFamily="18" charset="0"/>
              </a:rPr>
              <a:t>sfide</a:t>
            </a:r>
            <a:r>
              <a:rPr lang="it-IT" altLang="it-IT" sz="1800" dirty="0">
                <a:solidFill>
                  <a:schemeClr val="tx1"/>
                </a:solidFill>
                <a:latin typeface="Calibri" panose="020F0502020204030204" pitchFamily="34" charset="0"/>
                <a:cs typeface="Times New Roman" panose="02020603050405020304" pitchFamily="18" charset="0"/>
              </a:rPr>
              <a:t>); la </a:t>
            </a:r>
            <a:r>
              <a:rPr lang="it-IT" altLang="it-IT" sz="1800" b="1" dirty="0">
                <a:solidFill>
                  <a:schemeClr val="tx1"/>
                </a:solidFill>
                <a:latin typeface="Calibri" panose="020F0502020204030204" pitchFamily="34" charset="0"/>
                <a:cs typeface="Times New Roman" panose="02020603050405020304" pitchFamily="18" charset="0"/>
              </a:rPr>
              <a:t>seconda</a:t>
            </a:r>
            <a:r>
              <a:rPr lang="it-IT" altLang="it-IT" sz="1800" dirty="0">
                <a:solidFill>
                  <a:schemeClr val="tx1"/>
                </a:solidFill>
                <a:latin typeface="Calibri" panose="020F0502020204030204" pitchFamily="34" charset="0"/>
                <a:cs typeface="Times New Roman" panose="02020603050405020304" pitchFamily="18" charset="0"/>
              </a:rPr>
              <a:t>, con </a:t>
            </a:r>
            <a:r>
              <a:rPr lang="it-IT" altLang="it-IT" sz="1800" b="1" dirty="0">
                <a:solidFill>
                  <a:schemeClr val="tx1"/>
                </a:solidFill>
                <a:latin typeface="Calibri" panose="020F0502020204030204" pitchFamily="34" charset="0"/>
                <a:cs typeface="Times New Roman" panose="02020603050405020304" pitchFamily="18" charset="0"/>
              </a:rPr>
              <a:t>l’associazione agli Obiettivi strategici e operativi del DUP </a:t>
            </a:r>
            <a:r>
              <a:rPr lang="it-IT" altLang="it-IT" sz="1800" dirty="0">
                <a:solidFill>
                  <a:schemeClr val="tx1"/>
                </a:solidFill>
                <a:latin typeface="Calibri" panose="020F0502020204030204" pitchFamily="34" charset="0"/>
                <a:cs typeface="Times New Roman" panose="02020603050405020304" pitchFamily="18" charset="0"/>
              </a:rPr>
              <a:t>che ad essi si riferiscono.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b="1" dirty="0">
                <a:latin typeface="Calibri" panose="020F0502020204030204" pitchFamily="34" charset="0"/>
                <a:cs typeface="Calibri" panose="020F0502020204030204" pitchFamily="34" charset="0"/>
              </a:rPr>
              <a:t>Il traguardo. </a:t>
            </a:r>
            <a:r>
              <a:rPr lang="it-IT" altLang="it-IT" sz="1800" dirty="0">
                <a:latin typeface="Calibri" panose="020F0502020204030204" pitchFamily="34" charset="0"/>
                <a:cs typeface="Calibri" panose="020F0502020204030204" pitchFamily="34" charset="0"/>
              </a:rPr>
              <a:t>Co</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struire progressivamente </a:t>
            </a:r>
            <a:r>
              <a:rPr lang="it-IT" sz="1800" b="1" dirty="0">
                <a:effectLst/>
                <a:latin typeface="Calibri" panose="020F0502020204030204" pitchFamily="34" charset="0"/>
                <a:ea typeface="Times New Roman" panose="02020603050405020304" pitchFamily="18" charset="0"/>
                <a:cs typeface="Times New Roman" panose="02020603050405020304" pitchFamily="18" charset="0"/>
              </a:rPr>
              <a:t>un unico sistema integrato fra gli obiettivi della Strategia regionale e il processo di programmazione di tutti gli enti locali della Regione</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assicurandone la coerenza nonché il </a:t>
            </a:r>
            <a:r>
              <a:rPr lang="it-IT" sz="1800" b="1" dirty="0">
                <a:effectLst/>
                <a:latin typeface="Calibri" panose="020F0502020204030204" pitchFamily="34" charset="0"/>
                <a:ea typeface="Times New Roman" panose="02020603050405020304" pitchFamily="18" charset="0"/>
                <a:cs typeface="Times New Roman" panose="02020603050405020304" pitchFamily="18" charset="0"/>
              </a:rPr>
              <a:t>monitoraggio</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e l’</a:t>
            </a:r>
            <a:r>
              <a:rPr lang="it-IT" sz="1800" b="1" dirty="0">
                <a:effectLst/>
                <a:latin typeface="Calibri" panose="020F0502020204030204" pitchFamily="34" charset="0"/>
                <a:ea typeface="Times New Roman" panose="02020603050405020304" pitchFamily="18" charset="0"/>
                <a:cs typeface="Times New Roman" panose="02020603050405020304" pitchFamily="18" charset="0"/>
              </a:rPr>
              <a:t>aggiornamento continuo</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solidFill>
                <a:schemeClr val="accent1"/>
              </a:solidFill>
              <a:cs typeface="Arial" panose="020B0604020202020204" pitchFamily="34" charset="0"/>
            </a:endParaRPr>
          </a:p>
        </p:txBody>
      </p:sp>
      <p:sp>
        <p:nvSpPr>
          <p:cNvPr id="6" name="CasellaDiTesto 5">
            <a:extLst>
              <a:ext uri="{FF2B5EF4-FFF2-40B4-BE49-F238E27FC236}">
                <a16:creationId xmlns:a16="http://schemas.microsoft.com/office/drawing/2014/main" id="{1FF01502-0CF1-1494-0840-2D8DF0BC8647}"/>
              </a:ext>
            </a:extLst>
          </p:cNvPr>
          <p:cNvSpPr txBox="1"/>
          <p:nvPr/>
        </p:nvSpPr>
        <p:spPr>
          <a:xfrm>
            <a:off x="0" y="0"/>
            <a:ext cx="13444538" cy="130516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IL SISTEMA MULTILIVELLO DELLA STRATEGIA PER LO SVILUPPO SOSTENIBILE  DELLA REGIONE EMILIA-ROMAGNA  </a:t>
            </a:r>
          </a:p>
        </p:txBody>
      </p:sp>
      <p:sp>
        <p:nvSpPr>
          <p:cNvPr id="2" name="Rettangolo 1">
            <a:extLst>
              <a:ext uri="{FF2B5EF4-FFF2-40B4-BE49-F238E27FC236}">
                <a16:creationId xmlns:a16="http://schemas.microsoft.com/office/drawing/2014/main" id="{4E30F383-DD45-4EFF-923B-E37478185803}"/>
              </a:ext>
            </a:extLst>
          </p:cNvPr>
          <p:cNvSpPr/>
          <p:nvPr/>
        </p:nvSpPr>
        <p:spPr>
          <a:xfrm>
            <a:off x="241549" y="1305165"/>
            <a:ext cx="13175364" cy="907941"/>
          </a:xfrm>
          <a:prstGeom prst="rect">
            <a:avLst/>
          </a:prstGeom>
        </p:spPr>
        <p:txBody>
          <a:bodyPr wrap="square">
            <a:spAutoFit/>
          </a:bodyPr>
          <a:lstStyle/>
          <a:p>
            <a:pPr marL="22225" indent="0" algn="ctr">
              <a:spcAft>
                <a:spcPts val="600"/>
              </a:spcAft>
              <a:buClr>
                <a:srgbClr val="C00000"/>
              </a:buClr>
              <a:buNone/>
              <a:tabLst>
                <a:tab pos="268605" algn="l"/>
              </a:tabLst>
            </a:pPr>
            <a:r>
              <a:rPr lang="en-US" sz="2400" b="1" dirty="0">
                <a:cs typeface="Arial" panose="020B0604020202020204" pitchFamily="34" charset="0"/>
              </a:rPr>
              <a:t>L’INTEGRAZIONE TRA IL DUP DELL’UNIONE DEI COMUNI DELLA BASSA ROMAGNA</a:t>
            </a:r>
          </a:p>
          <a:p>
            <a:pPr marL="22225" indent="0" algn="ctr">
              <a:spcAft>
                <a:spcPts val="600"/>
              </a:spcAft>
              <a:buClr>
                <a:srgbClr val="C00000"/>
              </a:buClr>
              <a:buNone/>
              <a:tabLst>
                <a:tab pos="268605" algn="l"/>
              </a:tabLst>
            </a:pPr>
            <a:r>
              <a:rPr lang="en-US" sz="2400" b="1" dirty="0">
                <a:cs typeface="Arial" panose="020B0604020202020204" pitchFamily="34" charset="0"/>
              </a:rPr>
              <a:t>E GLI OBIETTIVI DELLA STRATEGIA REGIONALE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9DDEB328-9F01-1A03-364B-8DB28BAA1B7E}"/>
              </a:ext>
            </a:extLst>
          </p:cNvPr>
          <p:cNvSpPr txBox="1">
            <a:spLocks/>
          </p:cNvSpPr>
          <p:nvPr/>
        </p:nvSpPr>
        <p:spPr>
          <a:xfrm>
            <a:off x="97533" y="1013494"/>
            <a:ext cx="13347004" cy="65493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spcBef>
                <a:spcPct val="0"/>
              </a:spcBef>
              <a:spcAft>
                <a:spcPts val="550"/>
              </a:spcAft>
              <a:buClr>
                <a:schemeClr val="accent1"/>
              </a:buClr>
              <a:buSzTx/>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I 36 obiettivi quantitativi selezionati (prima parte dell’Allegato al DUP) </a:t>
            </a:r>
            <a:r>
              <a:rPr lang="it-IT" altLang="it-IT" sz="1800" dirty="0">
                <a:solidFill>
                  <a:schemeClr val="tx1"/>
                </a:solidFill>
                <a:latin typeface="Calibri" panose="020F0502020204030204" pitchFamily="34" charset="0"/>
                <a:cs typeface="Calibri" panose="020F0502020204030204" pitchFamily="34" charset="0"/>
              </a:rPr>
              <a:t>sono contenuti in Strategie, Piani o Programmi di settore approvati dai livelli istituzionali (Unione europea, Stato o Regione Emilia-Romagna) (</a:t>
            </a:r>
            <a:r>
              <a:rPr lang="it-IT" altLang="it-IT" sz="1800" b="1" dirty="0">
                <a:solidFill>
                  <a:schemeClr val="tx1"/>
                </a:solidFill>
                <a:latin typeface="Calibri" panose="020F0502020204030204" pitchFamily="34" charset="0"/>
                <a:cs typeface="Calibri" panose="020F0502020204030204" pitchFamily="34" charset="0"/>
              </a:rPr>
              <a:t>metodologia A</a:t>
            </a:r>
            <a:r>
              <a:rPr lang="it-IT" altLang="it-IT" sz="1800" dirty="0">
                <a:solidFill>
                  <a:schemeClr val="tx1"/>
                </a:solidFill>
                <a:latin typeface="Calibri" panose="020F0502020204030204" pitchFamily="34" charset="0"/>
                <a:cs typeface="Calibri" panose="020F0502020204030204" pitchFamily="34" charset="0"/>
              </a:rPr>
              <a:t>); sono ricavati dal confronto con i best performer europei e regionali (</a:t>
            </a:r>
            <a:r>
              <a:rPr lang="it-IT" altLang="it-IT" sz="1800" b="1" dirty="0">
                <a:solidFill>
                  <a:schemeClr val="tx1"/>
                </a:solidFill>
                <a:latin typeface="Calibri" panose="020F0502020204030204" pitchFamily="34" charset="0"/>
                <a:cs typeface="Calibri" panose="020F0502020204030204" pitchFamily="34" charset="0"/>
              </a:rPr>
              <a:t>metodologia B</a:t>
            </a:r>
            <a:r>
              <a:rPr lang="it-IT" altLang="it-IT" sz="1800" dirty="0">
                <a:solidFill>
                  <a:schemeClr val="tx1"/>
                </a:solidFill>
                <a:latin typeface="Calibri" panose="020F0502020204030204" pitchFamily="34" charset="0"/>
                <a:cs typeface="Calibri" panose="020F0502020204030204" pitchFamily="34" charset="0"/>
              </a:rPr>
              <a:t>); sono individuati dagli esperti ASviS-Urban@it (</a:t>
            </a:r>
            <a:r>
              <a:rPr lang="it-IT" altLang="it-IT" sz="1800" b="1" dirty="0">
                <a:solidFill>
                  <a:schemeClr val="tx1"/>
                </a:solidFill>
                <a:latin typeface="Calibri" panose="020F0502020204030204" pitchFamily="34" charset="0"/>
                <a:cs typeface="Calibri" panose="020F0502020204030204" pitchFamily="34" charset="0"/>
              </a:rPr>
              <a:t>metodologia C</a:t>
            </a:r>
            <a:r>
              <a:rPr lang="it-IT" altLang="it-IT" sz="1800" dirty="0">
                <a:solidFill>
                  <a:schemeClr val="tx1"/>
                </a:solidFill>
                <a:latin typeface="Calibri" panose="020F0502020204030204" pitchFamily="34" charset="0"/>
                <a:cs typeface="Calibri" panose="020F0502020204030204" pitchFamily="34" charset="0"/>
              </a:rPr>
              <a:t>) o ricavati con il metodo Eurostat  (1% annuo rispetto all’anno base) (</a:t>
            </a:r>
            <a:r>
              <a:rPr lang="it-IT" altLang="it-IT" sz="1800" b="1" dirty="0">
                <a:solidFill>
                  <a:schemeClr val="tx1"/>
                </a:solidFill>
                <a:latin typeface="Calibri" panose="020F0502020204030204" pitchFamily="34" charset="0"/>
                <a:cs typeface="Calibri" panose="020F0502020204030204" pitchFamily="34" charset="0"/>
              </a:rPr>
              <a:t>metodologia D</a:t>
            </a:r>
            <a:r>
              <a:rPr lang="it-IT" altLang="it-IT" sz="1800" dirty="0">
                <a:solidFill>
                  <a:schemeClr val="tx1"/>
                </a:solidFill>
                <a:latin typeface="Calibri" panose="020F0502020204030204" pitchFamily="34" charset="0"/>
                <a:cs typeface="Calibri" panose="020F0502020204030204" pitchFamily="34" charset="0"/>
              </a:rPr>
              <a:t>).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dirty="0">
                <a:latin typeface="Calibri" panose="020F0502020204030204" pitchFamily="34" charset="0"/>
                <a:cs typeface="Calibri" panose="020F0502020204030204" pitchFamily="34" charset="0"/>
              </a:rPr>
              <a:t>Sono suddivisi per Goal e Target dell’Agenda ONU 2030 a prevalente dimensione </a:t>
            </a:r>
            <a:r>
              <a:rPr lang="it-IT" altLang="it-IT" sz="1800" b="1" dirty="0">
                <a:latin typeface="Calibri" panose="020F0502020204030204" pitchFamily="34" charset="0"/>
                <a:cs typeface="Calibri" panose="020F0502020204030204" pitchFamily="34" charset="0"/>
              </a:rPr>
              <a:t>Ambientale (14 obiettivi)</a:t>
            </a:r>
            <a:r>
              <a:rPr lang="it-IT" altLang="it-IT" sz="1800" dirty="0">
                <a:latin typeface="Calibri" panose="020F0502020204030204" pitchFamily="34" charset="0"/>
                <a:cs typeface="Calibri" panose="020F0502020204030204" pitchFamily="34" charset="0"/>
              </a:rPr>
              <a:t>, </a:t>
            </a:r>
            <a:r>
              <a:rPr lang="it-IT" altLang="it-IT" sz="1800" b="1" dirty="0">
                <a:latin typeface="Calibri" panose="020F0502020204030204" pitchFamily="34" charset="0"/>
                <a:cs typeface="Calibri" panose="020F0502020204030204" pitchFamily="34" charset="0"/>
              </a:rPr>
              <a:t>Economica (9 obiettivi)</a:t>
            </a:r>
            <a:r>
              <a:rPr lang="it-IT" altLang="it-IT" sz="1800" dirty="0">
                <a:latin typeface="Calibri" panose="020F0502020204030204" pitchFamily="34" charset="0"/>
                <a:cs typeface="Calibri" panose="020F0502020204030204" pitchFamily="34" charset="0"/>
              </a:rPr>
              <a:t>, </a:t>
            </a:r>
            <a:r>
              <a:rPr lang="it-IT" altLang="it-IT" sz="1800" b="1" dirty="0">
                <a:latin typeface="Calibri" panose="020F0502020204030204" pitchFamily="34" charset="0"/>
                <a:cs typeface="Calibri" panose="020F0502020204030204" pitchFamily="34" charset="0"/>
              </a:rPr>
              <a:t>Istituzionale (2 obiettivi)</a:t>
            </a:r>
            <a:r>
              <a:rPr lang="it-IT" altLang="it-IT" sz="1800" dirty="0">
                <a:latin typeface="Calibri" panose="020F0502020204030204" pitchFamily="34" charset="0"/>
                <a:cs typeface="Calibri" panose="020F0502020204030204" pitchFamily="34" charset="0"/>
              </a:rPr>
              <a:t> e </a:t>
            </a:r>
            <a:r>
              <a:rPr lang="it-IT" altLang="it-IT" sz="1800" b="1" dirty="0">
                <a:latin typeface="Calibri" panose="020F0502020204030204" pitchFamily="34" charset="0"/>
                <a:cs typeface="Calibri" panose="020F0502020204030204" pitchFamily="34" charset="0"/>
              </a:rPr>
              <a:t>Sociale (11 obiettivi)</a:t>
            </a:r>
            <a:r>
              <a:rPr lang="it-IT" altLang="it-IT" sz="1800" dirty="0">
                <a:latin typeface="Calibri" panose="020F0502020204030204" pitchFamily="34" charset="0"/>
                <a:cs typeface="Calibri" panose="020F0502020204030204" pitchFamily="34" charset="0"/>
              </a:rPr>
              <a:t>.   </a:t>
            </a:r>
          </a:p>
          <a:p>
            <a:pPr algn="just">
              <a:spcBef>
                <a:spcPct val="0"/>
              </a:spcBef>
              <a:spcAft>
                <a:spcPts val="550"/>
              </a:spcAft>
              <a:buClr>
                <a:schemeClr val="accent1"/>
              </a:buClr>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Il metodo delle frecce </a:t>
            </a:r>
            <a:r>
              <a:rPr lang="it-IT" altLang="it-IT" sz="1800" dirty="0">
                <a:solidFill>
                  <a:schemeClr val="tx1"/>
                </a:solidFill>
                <a:latin typeface="Calibri" panose="020F0502020204030204" pitchFamily="34" charset="0"/>
                <a:cs typeface="Calibri" panose="020F0502020204030204" pitchFamily="34" charset="0"/>
              </a:rPr>
              <a:t>di Eurostat permette di valutare la distanza dall’obiettivo confrontando l’andamento osservato negli ultimi </a:t>
            </a:r>
            <a:r>
              <a:rPr lang="it-IT" altLang="it-IT" sz="1800" b="1" dirty="0">
                <a:solidFill>
                  <a:schemeClr val="tx1"/>
                </a:solidFill>
                <a:latin typeface="Calibri" panose="020F0502020204030204" pitchFamily="34" charset="0"/>
                <a:cs typeface="Calibri" panose="020F0502020204030204" pitchFamily="34" charset="0"/>
              </a:rPr>
              <a:t>5 anni (breve periodo) </a:t>
            </a:r>
            <a:r>
              <a:rPr lang="it-IT" altLang="it-IT" sz="1800" dirty="0">
                <a:solidFill>
                  <a:schemeClr val="tx1"/>
                </a:solidFill>
                <a:latin typeface="Calibri" panose="020F0502020204030204" pitchFamily="34" charset="0"/>
                <a:cs typeface="Calibri" panose="020F0502020204030204" pitchFamily="34" charset="0"/>
              </a:rPr>
              <a:t>e </a:t>
            </a:r>
            <a:r>
              <a:rPr lang="it-IT" altLang="it-IT" sz="1800" b="1" dirty="0">
                <a:solidFill>
                  <a:schemeClr val="tx1"/>
                </a:solidFill>
                <a:latin typeface="Calibri" panose="020F0502020204030204" pitchFamily="34" charset="0"/>
                <a:cs typeface="Calibri" panose="020F0502020204030204" pitchFamily="34" charset="0"/>
              </a:rPr>
              <a:t>15 anni (lungo periodo)</a:t>
            </a:r>
            <a:r>
              <a:rPr lang="it-IT" altLang="it-IT" sz="1800" dirty="0">
                <a:solidFill>
                  <a:schemeClr val="tx1"/>
                </a:solidFill>
                <a:latin typeface="Calibri" panose="020F0502020204030204" pitchFamily="34" charset="0"/>
                <a:cs typeface="Calibri" panose="020F0502020204030204" pitchFamily="34" charset="0"/>
              </a:rPr>
              <a:t> con quello necessario a raggiungere il target nell’anno stabilito: </a:t>
            </a:r>
            <a:r>
              <a:rPr lang="it-IT" altLang="it-IT" sz="1800" b="1" dirty="0">
                <a:solidFill>
                  <a:schemeClr val="tx1"/>
                </a:solidFill>
                <a:latin typeface="Calibri" panose="020F0502020204030204" pitchFamily="34" charset="0"/>
                <a:cs typeface="Calibri" panose="020F0502020204030204" pitchFamily="34" charset="0"/>
              </a:rPr>
              <a:t>verde in alto </a:t>
            </a:r>
            <a:r>
              <a:rPr lang="it-IT" altLang="it-IT" sz="1800" dirty="0">
                <a:solidFill>
                  <a:schemeClr val="tx1"/>
                </a:solidFill>
                <a:latin typeface="Calibri" panose="020F0502020204030204" pitchFamily="34" charset="0"/>
                <a:cs typeface="Calibri" panose="020F0502020204030204" pitchFamily="34" charset="0"/>
              </a:rPr>
              <a:t>l’obiettivo verrà raggiunto; </a:t>
            </a:r>
            <a:r>
              <a:rPr lang="it-IT" altLang="it-IT" sz="1800" b="1" dirty="0">
                <a:solidFill>
                  <a:schemeClr val="tx1"/>
                </a:solidFill>
                <a:latin typeface="Calibri" panose="020F0502020204030204" pitchFamily="34" charset="0"/>
                <a:cs typeface="Calibri" panose="020F0502020204030204" pitchFamily="34" charset="0"/>
              </a:rPr>
              <a:t>verde diagonale </a:t>
            </a:r>
            <a:r>
              <a:rPr lang="it-IT" altLang="it-IT" sz="1800" dirty="0">
                <a:solidFill>
                  <a:schemeClr val="tx1"/>
                </a:solidFill>
                <a:latin typeface="Calibri" panose="020F0502020204030204" pitchFamily="34" charset="0"/>
                <a:cs typeface="Calibri" panose="020F0502020204030204" pitchFamily="34" charset="0"/>
              </a:rPr>
              <a:t>ci si sta avvicinando all’obiettivo senza raggiungerlo; </a:t>
            </a:r>
            <a:r>
              <a:rPr lang="it-IT" altLang="it-IT" sz="1800" b="1" dirty="0">
                <a:solidFill>
                  <a:schemeClr val="tx1"/>
                </a:solidFill>
                <a:latin typeface="Calibri" panose="020F0502020204030204" pitchFamily="34" charset="0"/>
                <a:cs typeface="Calibri" panose="020F0502020204030204" pitchFamily="34" charset="0"/>
              </a:rPr>
              <a:t>rosso diagonale </a:t>
            </a:r>
            <a:r>
              <a:rPr lang="it-IT" altLang="it-IT" sz="1800" dirty="0">
                <a:solidFill>
                  <a:schemeClr val="tx1"/>
                </a:solidFill>
                <a:latin typeface="Calibri" panose="020F0502020204030204" pitchFamily="34" charset="0"/>
                <a:cs typeface="Calibri" panose="020F0502020204030204" pitchFamily="34" charset="0"/>
              </a:rPr>
              <a:t>non si è in linea per raggiungere l’obiettivo; </a:t>
            </a:r>
            <a:r>
              <a:rPr lang="it-IT" altLang="it-IT" sz="1800" b="1" dirty="0">
                <a:solidFill>
                  <a:schemeClr val="tx1"/>
                </a:solidFill>
                <a:latin typeface="Calibri" panose="020F0502020204030204" pitchFamily="34" charset="0"/>
                <a:cs typeface="Calibri" panose="020F0502020204030204" pitchFamily="34" charset="0"/>
              </a:rPr>
              <a:t>rosso in basso </a:t>
            </a:r>
            <a:r>
              <a:rPr lang="it-IT" altLang="it-IT" sz="1800" dirty="0">
                <a:solidFill>
                  <a:schemeClr val="tx1"/>
                </a:solidFill>
                <a:latin typeface="Calibri" panose="020F0502020204030204" pitchFamily="34" charset="0"/>
                <a:cs typeface="Calibri" panose="020F0502020204030204" pitchFamily="34" charset="0"/>
              </a:rPr>
              <a:t>ci si sta allontanando dall’obiettivo. </a:t>
            </a:r>
            <a:r>
              <a:rPr lang="it-IT" altLang="it-IT" sz="1800" dirty="0">
                <a:latin typeface="Calibri" panose="020F0502020204030204" pitchFamily="34" charset="0"/>
                <a:cs typeface="Calibri" panose="020F0502020204030204" pitchFamily="34" charset="0"/>
              </a:rPr>
              <a:t>Quando l’obiettivo è già stato raggiunto, viene segnalato con la spunta      . Quando non ci sono dati sufficienti per il periodo considerato viene segnalato con i due punti «:».</a:t>
            </a:r>
            <a:endParaRPr lang="it-IT" altLang="it-IT" sz="1800" dirty="0">
              <a:solidFill>
                <a:schemeClr val="tx1"/>
              </a:solidFill>
              <a:latin typeface="Calibri" panose="020F0502020204030204" pitchFamily="34" charset="0"/>
              <a:cs typeface="Calibri" panose="020F0502020204030204" pitchFamily="34" charset="0"/>
            </a:endParaRP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dirty="0">
                <a:latin typeface="Calibri" panose="020F0502020204030204" pitchFamily="34" charset="0"/>
                <a:cs typeface="Calibri" panose="020F0502020204030204" pitchFamily="34" charset="0"/>
              </a:rPr>
              <a:t>Il commento a sinistra dei grafici si confronta </a:t>
            </a:r>
            <a:r>
              <a:rPr lang="it-IT" altLang="it-IT" sz="1800" b="1" dirty="0">
                <a:latin typeface="Calibri" panose="020F0502020204030204" pitchFamily="34" charset="0"/>
                <a:cs typeface="Calibri" panose="020F0502020204030204" pitchFamily="34" charset="0"/>
              </a:rPr>
              <a:t>il livello dell’Unione dei Comuni della Bassa Romagna </a:t>
            </a:r>
            <a:r>
              <a:rPr lang="it-IT" altLang="it-IT" sz="1800" dirty="0">
                <a:latin typeface="Calibri" panose="020F0502020204030204" pitchFamily="34" charset="0"/>
                <a:cs typeface="Calibri" panose="020F0502020204030204" pitchFamily="34" charset="0"/>
              </a:rPr>
              <a:t>(della Provincia di Ravenna o del Comune di Ravenna o della Regione Emilia-Romagna quando non ci sono i dati) </a:t>
            </a:r>
            <a:r>
              <a:rPr lang="it-IT" altLang="it-IT" sz="1800" b="1" dirty="0">
                <a:latin typeface="Calibri" panose="020F0502020204030204" pitchFamily="34" charset="0"/>
                <a:cs typeface="Calibri" panose="020F0502020204030204" pitchFamily="34" charset="0"/>
              </a:rPr>
              <a:t>con il livello nazionale in base alle frecce </a:t>
            </a:r>
            <a:r>
              <a:rPr lang="it-IT" altLang="it-IT" sz="1800" dirty="0">
                <a:latin typeface="Calibri" panose="020F0502020204030204" pitchFamily="34" charset="0"/>
                <a:cs typeface="Calibri" panose="020F0502020204030204" pitchFamily="34" charset="0"/>
              </a:rPr>
              <a:t>ed è di colore </a:t>
            </a:r>
            <a:r>
              <a:rPr lang="it-IT" altLang="it-IT" sz="1800" dirty="0">
                <a:solidFill>
                  <a:schemeClr val="accent6"/>
                </a:solidFill>
                <a:latin typeface="Calibri" panose="020F0502020204030204" pitchFamily="34" charset="0"/>
                <a:cs typeface="Calibri" panose="020F0502020204030204" pitchFamily="34" charset="0"/>
              </a:rPr>
              <a:t>verde </a:t>
            </a:r>
            <a:r>
              <a:rPr lang="it-IT" altLang="it-IT" sz="1800" dirty="0">
                <a:latin typeface="Calibri" panose="020F0502020204030204" pitchFamily="34" charset="0"/>
                <a:cs typeface="Calibri" panose="020F0502020204030204" pitchFamily="34" charset="0"/>
              </a:rPr>
              <a:t>quando la situazione è migliore del livello nazionale, </a:t>
            </a:r>
            <a:r>
              <a:rPr lang="it-IT" altLang="it-IT" sz="1800" dirty="0">
                <a:solidFill>
                  <a:schemeClr val="accent2"/>
                </a:solidFill>
                <a:latin typeface="Calibri" panose="020F0502020204030204" pitchFamily="34" charset="0"/>
                <a:cs typeface="Calibri" panose="020F0502020204030204" pitchFamily="34" charset="0"/>
              </a:rPr>
              <a:t>arancione</a:t>
            </a:r>
            <a:r>
              <a:rPr lang="it-IT" altLang="it-IT" sz="1800" dirty="0">
                <a:latin typeface="Calibri" panose="020F0502020204030204" pitchFamily="34" charset="0"/>
                <a:cs typeface="Calibri" panose="020F0502020204030204" pitchFamily="34" charset="0"/>
              </a:rPr>
              <a:t> quando è identica e </a:t>
            </a:r>
            <a:r>
              <a:rPr lang="it-IT" altLang="it-IT" sz="1800" dirty="0">
                <a:solidFill>
                  <a:srgbClr val="FF0000"/>
                </a:solidFill>
                <a:latin typeface="Calibri" panose="020F0502020204030204" pitchFamily="34" charset="0"/>
                <a:cs typeface="Calibri" panose="020F0502020204030204" pitchFamily="34" charset="0"/>
              </a:rPr>
              <a:t>rosso </a:t>
            </a:r>
            <a:r>
              <a:rPr lang="it-IT" altLang="it-IT" sz="1800" dirty="0">
                <a:latin typeface="Calibri" panose="020F0502020204030204" pitchFamily="34" charset="0"/>
                <a:cs typeface="Calibri" panose="020F0502020204030204" pitchFamily="34" charset="0"/>
              </a:rPr>
              <a:t>quando è peggiore.  La sintesi è </a:t>
            </a:r>
            <a:r>
              <a:rPr lang="it-IT" altLang="it-IT" sz="1800" dirty="0">
                <a:solidFill>
                  <a:srgbClr val="92D050"/>
                </a:solidFill>
                <a:highlight>
                  <a:srgbClr val="FAFCFC"/>
                </a:highlight>
                <a:latin typeface="Calibri" panose="020F0502020204030204" pitchFamily="34" charset="0"/>
                <a:cs typeface="Calibri" panose="020F0502020204030204" pitchFamily="34" charset="0"/>
              </a:rPr>
              <a:t>12</a:t>
            </a:r>
            <a:r>
              <a:rPr lang="it-IT" altLang="it-IT" sz="1800" dirty="0">
                <a:solidFill>
                  <a:srgbClr val="92D050"/>
                </a:solidFill>
                <a:latin typeface="Calibri" panose="020F0502020204030204" pitchFamily="34" charset="0"/>
                <a:cs typeface="Calibri" panose="020F0502020204030204" pitchFamily="34" charset="0"/>
              </a:rPr>
              <a:t> </a:t>
            </a:r>
            <a:r>
              <a:rPr lang="it-IT" altLang="it-IT" sz="1800" dirty="0">
                <a:solidFill>
                  <a:schemeClr val="accent6"/>
                </a:solidFill>
                <a:latin typeface="Calibri" panose="020F0502020204030204" pitchFamily="34" charset="0"/>
                <a:cs typeface="Calibri" panose="020F0502020204030204" pitchFamily="34" charset="0"/>
              </a:rPr>
              <a:t>obiettivi verdi (1 con dati Unione dei Comuni della Bassa Romagna, 5 Provincia di Ravenna e 6 Regione ER)</a:t>
            </a:r>
            <a:r>
              <a:rPr lang="it-IT" altLang="it-IT" sz="1800" dirty="0">
                <a:latin typeface="Calibri" panose="020F0502020204030204" pitchFamily="34" charset="0"/>
                <a:cs typeface="Calibri" panose="020F0502020204030204" pitchFamily="34" charset="0"/>
              </a:rPr>
              <a:t>, </a:t>
            </a:r>
            <a:r>
              <a:rPr lang="it-IT" altLang="it-IT" sz="1800" dirty="0">
                <a:solidFill>
                  <a:schemeClr val="accent2"/>
                </a:solidFill>
                <a:latin typeface="Calibri" panose="020F0502020204030204" pitchFamily="34" charset="0"/>
                <a:cs typeface="Calibri" panose="020F0502020204030204" pitchFamily="34" charset="0"/>
              </a:rPr>
              <a:t>15 arancioni (2 con dati Unione dei Comuni della Bassa Romagna, 1 Provincia di Ravenna, 1 Comune di Ravenna e 11 Regione ER) </a:t>
            </a:r>
            <a:r>
              <a:rPr lang="it-IT" altLang="it-IT" sz="1800" dirty="0">
                <a:latin typeface="Calibri" panose="020F0502020204030204" pitchFamily="34" charset="0"/>
                <a:cs typeface="Calibri" panose="020F0502020204030204" pitchFamily="34" charset="0"/>
              </a:rPr>
              <a:t>e </a:t>
            </a:r>
            <a:r>
              <a:rPr lang="it-IT" altLang="it-IT" sz="1800" dirty="0">
                <a:solidFill>
                  <a:srgbClr val="FF0000"/>
                </a:solidFill>
                <a:latin typeface="Calibri" panose="020F0502020204030204" pitchFamily="34" charset="0"/>
                <a:cs typeface="Calibri" panose="020F0502020204030204" pitchFamily="34" charset="0"/>
              </a:rPr>
              <a:t>5 rossi (1 con dati Provincia di Ravenna, 1 Comune di Ravenna e 3 Regione ER) </a:t>
            </a:r>
            <a:r>
              <a:rPr lang="it-IT" altLang="it-IT" sz="1800" dirty="0">
                <a:latin typeface="Calibri" panose="020F0502020204030204" pitchFamily="34" charset="0"/>
                <a:cs typeface="Calibri" panose="020F0502020204030204" pitchFamily="34" charset="0"/>
              </a:rPr>
              <a:t>più 4 per i quali non è possibile il confronto.   </a:t>
            </a:r>
            <a:r>
              <a:rPr lang="it-IT" altLang="it-IT" sz="1800" dirty="0">
                <a:solidFill>
                  <a:schemeClr val="tx1"/>
                </a:solidFill>
                <a:latin typeface="Calibri" panose="020F0502020204030204" pitchFamily="34" charset="0"/>
                <a:cs typeface="Calibri" panose="020F0502020204030204" pitchFamily="34" charset="0"/>
              </a:rPr>
              <a:t>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dirty="0">
                <a:latin typeface="Calibri" panose="020F0502020204030204" pitchFamily="34" charset="0"/>
                <a:cs typeface="Calibri" panose="020F0502020204030204" pitchFamily="34" charset="0"/>
              </a:rPr>
              <a:t>L’analisi con il metodo delle frecce </a:t>
            </a:r>
            <a:r>
              <a:rPr lang="it-IT" altLang="it-IT" sz="1800" b="1" dirty="0">
                <a:latin typeface="Calibri" panose="020F0502020204030204" pitchFamily="34" charset="0"/>
                <a:cs typeface="Calibri" panose="020F0502020204030204" pitchFamily="34" charset="0"/>
              </a:rPr>
              <a:t>non considera i dati assoluti riportati nei grafici </a:t>
            </a:r>
            <a:r>
              <a:rPr lang="it-IT" altLang="it-IT" sz="1800" dirty="0">
                <a:latin typeface="Calibri" panose="020F0502020204030204" pitchFamily="34" charset="0"/>
                <a:cs typeface="Calibri" panose="020F0502020204030204" pitchFamily="34" charset="0"/>
              </a:rPr>
              <a:t>che possono essere migliori degli altri livelli anche in caso di frecce rosse. </a:t>
            </a:r>
            <a:r>
              <a:rPr lang="it-IT" altLang="it-IT" sz="1800" b="1" dirty="0">
                <a:latin typeface="Calibri" panose="020F0502020204030204" pitchFamily="34" charset="0"/>
                <a:cs typeface="Calibri" panose="020F0502020204030204" pitchFamily="34" charset="0"/>
              </a:rPr>
              <a:t>  </a:t>
            </a:r>
            <a:r>
              <a:rPr lang="it-IT" altLang="it-IT" sz="1800" b="1" dirty="0">
                <a:solidFill>
                  <a:schemeClr val="tx1"/>
                </a:solidFill>
                <a:latin typeface="Calibri" panose="020F0502020204030204" pitchFamily="34" charset="0"/>
                <a:cs typeface="Calibri" panose="020F0502020204030204" pitchFamily="34" charset="0"/>
              </a:rPr>
              <a:t>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dirty="0">
                <a:solidFill>
                  <a:schemeClr val="tx1"/>
                </a:solidFill>
                <a:latin typeface="Calibri" panose="020F0502020204030204" pitchFamily="34" charset="0"/>
                <a:cs typeface="Times New Roman" panose="02020603050405020304" pitchFamily="18" charset="0"/>
              </a:rPr>
              <a:t>L’</a:t>
            </a:r>
            <a:r>
              <a:rPr lang="it-IT" altLang="it-IT" sz="1800" b="1" dirty="0">
                <a:solidFill>
                  <a:schemeClr val="tx1"/>
                </a:solidFill>
                <a:latin typeface="Calibri" panose="020F0502020204030204" pitchFamily="34" charset="0"/>
                <a:cs typeface="Times New Roman" panose="02020603050405020304" pitchFamily="18" charset="0"/>
              </a:rPr>
              <a:t>associazione con gli Obiettivi strategici e operativi del DUP </a:t>
            </a:r>
            <a:r>
              <a:rPr lang="it-IT" altLang="it-IT" sz="1800" dirty="0">
                <a:solidFill>
                  <a:schemeClr val="tx1"/>
                </a:solidFill>
                <a:latin typeface="Calibri" panose="020F0502020204030204" pitchFamily="34" charset="0"/>
                <a:cs typeface="Times New Roman" panose="02020603050405020304" pitchFamily="18" charset="0"/>
              </a:rPr>
              <a:t>che si riferiscono ai 36 obiettivi quantitativi è contenuta nella </a:t>
            </a:r>
            <a:r>
              <a:rPr lang="it-IT" altLang="it-IT" sz="1800" b="1" dirty="0">
                <a:solidFill>
                  <a:schemeClr val="tx1"/>
                </a:solidFill>
                <a:latin typeface="Calibri" panose="020F0502020204030204" pitchFamily="34" charset="0"/>
                <a:cs typeface="Times New Roman" panose="02020603050405020304" pitchFamily="18" charset="0"/>
              </a:rPr>
              <a:t>seconda parte dell’Allegato al DUP</a:t>
            </a:r>
            <a:r>
              <a:rPr lang="it-IT" altLang="it-IT" sz="1800" dirty="0">
                <a:solidFill>
                  <a:schemeClr val="tx1"/>
                </a:solidFill>
                <a:latin typeface="Calibri" panose="020F0502020204030204" pitchFamily="34" charset="0"/>
                <a:cs typeface="Times New Roman" panose="02020603050405020304" pitchFamily="18" charset="0"/>
              </a:rPr>
              <a:t>.</a:t>
            </a:r>
          </a:p>
          <a:p>
            <a:pPr algn="just">
              <a:spcBef>
                <a:spcPct val="0"/>
              </a:spcBef>
              <a:spcAft>
                <a:spcPts val="550"/>
              </a:spcAft>
              <a:buClr>
                <a:schemeClr val="accent1"/>
              </a:buClr>
              <a:buFont typeface="Wingdings" panose="05000000000000000000" pitchFamily="2" charset="2"/>
              <a:buChar char="ü"/>
            </a:pPr>
            <a:r>
              <a:rPr lang="it-IT" altLang="it-IT" sz="1800" dirty="0">
                <a:latin typeface="Calibri" panose="020F0502020204030204" pitchFamily="34" charset="0"/>
                <a:cs typeface="Times New Roman" panose="02020603050405020304" pitchFamily="18" charset="0"/>
              </a:rPr>
              <a:t>Nelle prossime 4 slide sono contenute le </a:t>
            </a:r>
            <a:r>
              <a:rPr lang="it-IT" altLang="it-IT" sz="1800" b="1" dirty="0">
                <a:latin typeface="Calibri" panose="020F0502020204030204" pitchFamily="34" charset="0"/>
                <a:cs typeface="Times New Roman" panose="02020603050405020304" pitchFamily="18" charset="0"/>
              </a:rPr>
              <a:t>competenze legislative </a:t>
            </a:r>
            <a:r>
              <a:rPr lang="it-IT" altLang="it-IT" sz="1800" dirty="0">
                <a:latin typeface="Calibri" panose="020F0502020204030204" pitchFamily="34" charset="0"/>
                <a:cs typeface="Times New Roman" panose="02020603050405020304" pitchFamily="18" charset="0"/>
              </a:rPr>
              <a:t>e le </a:t>
            </a:r>
            <a:r>
              <a:rPr lang="it-IT" altLang="it-IT" sz="1800" b="1" dirty="0">
                <a:latin typeface="Calibri" panose="020F0502020204030204" pitchFamily="34" charset="0"/>
                <a:cs typeface="Times New Roman" panose="02020603050405020304" pitchFamily="18" charset="0"/>
              </a:rPr>
              <a:t>funzioni fondamentali </a:t>
            </a:r>
            <a:r>
              <a:rPr lang="it-IT" altLang="it-IT" sz="1800" dirty="0">
                <a:latin typeface="Calibri" panose="020F0502020204030204" pitchFamily="34" charset="0"/>
                <a:cs typeface="Times New Roman" panose="02020603050405020304" pitchFamily="18" charset="0"/>
              </a:rPr>
              <a:t>dei diversi livelli istituzionali. Ma il conseguimento degli obiettivi dello sviluppo sostenibile non dipende solo dal settore pubblico e richiede il concorso di tutti (cittadini, associazioni e imprese), pertanto </a:t>
            </a:r>
            <a:r>
              <a:rPr lang="it-IT" altLang="it-IT" sz="1800" b="1" dirty="0">
                <a:latin typeface="Calibri" panose="020F0502020204030204" pitchFamily="34" charset="0"/>
                <a:cs typeface="Times New Roman" panose="02020603050405020304" pitchFamily="18" charset="0"/>
              </a:rPr>
              <a:t>i dati forniti vanno intesi come riferiti innanzitutto al territorio di cui i diversi enti sono espressione.      </a:t>
            </a:r>
            <a:endParaRPr lang="it-IT" altLang="it-IT" sz="1800" b="1" dirty="0">
              <a:solidFill>
                <a:schemeClr val="tx1"/>
              </a:solidFill>
              <a:latin typeface="Calibri" panose="020F0502020204030204" pitchFamily="34" charset="0"/>
              <a:cs typeface="Calibri" panose="020F0502020204030204" pitchFamily="34" charset="0"/>
            </a:endParaRPr>
          </a:p>
          <a:p>
            <a:pPr algn="just" eaLnBrk="1" hangingPunct="1">
              <a:spcBef>
                <a:spcPct val="0"/>
              </a:spcBef>
              <a:spcAft>
                <a:spcPts val="550"/>
              </a:spcAft>
              <a:buClr>
                <a:schemeClr val="accent1"/>
              </a:buClr>
              <a:buSzTx/>
              <a:buFont typeface="Wingdings" panose="05000000000000000000" pitchFamily="2" charset="2"/>
              <a:buChar char="ü"/>
            </a:pPr>
            <a:endParaRPr lang="it-IT" altLang="it-IT" sz="1800" dirty="0">
              <a:solidFill>
                <a:schemeClr val="tx1"/>
              </a:solidFill>
              <a:latin typeface="Calibri" panose="020F0502020204030204" pitchFamily="34" charset="0"/>
              <a:cs typeface="Calibri" panose="020F0502020204030204" pitchFamily="34" charset="0"/>
            </a:endParaRPr>
          </a:p>
          <a:p>
            <a:pPr marL="0" indent="0" algn="just" eaLnBrk="1" hangingPunct="1">
              <a:spcBef>
                <a:spcPct val="0"/>
              </a:spcBef>
              <a:spcAft>
                <a:spcPts val="550"/>
              </a:spcAft>
              <a:buClr>
                <a:schemeClr val="accent1"/>
              </a:buClr>
              <a:buSzTx/>
              <a:buNone/>
            </a:pPr>
            <a:r>
              <a:rPr lang="it-IT" altLang="it-IT" sz="1600" dirty="0">
                <a:solidFill>
                  <a:schemeClr val="tx1"/>
                </a:solidFill>
                <a:latin typeface="Calibri" panose="020F0502020204030204" pitchFamily="34" charset="0"/>
                <a:cs typeface="Calibri" panose="020F0502020204030204" pitchFamily="34" charset="0"/>
              </a:rPr>
              <a:t>  </a:t>
            </a:r>
          </a:p>
          <a:p>
            <a:pPr marL="22225" indent="0" algn="just">
              <a:spcAft>
                <a:spcPts val="600"/>
              </a:spcAft>
              <a:buClr>
                <a:srgbClr val="C00000"/>
              </a:buClr>
              <a:buNone/>
              <a:tabLst>
                <a:tab pos="268605" algn="l"/>
              </a:tabLst>
            </a:pPr>
            <a:endParaRPr lang="en-US" sz="1800" dirty="0">
              <a:solidFill>
                <a:schemeClr val="accent1"/>
              </a:solidFill>
              <a:cs typeface="Arial" panose="020B0604020202020204" pitchFamily="34" charset="0"/>
            </a:endParaRPr>
          </a:p>
        </p:txBody>
      </p:sp>
      <p:sp>
        <p:nvSpPr>
          <p:cNvPr id="5" name="CasellaDiTesto 4">
            <a:extLst>
              <a:ext uri="{FF2B5EF4-FFF2-40B4-BE49-F238E27FC236}">
                <a16:creationId xmlns:a16="http://schemas.microsoft.com/office/drawing/2014/main" id="{BB9B1D28-8C31-3AB3-4845-D75FDA552676}"/>
              </a:ext>
            </a:extLst>
          </p:cNvPr>
          <p:cNvSpPr txBox="1"/>
          <p:nvPr/>
        </p:nvSpPr>
        <p:spPr>
          <a:xfrm>
            <a:off x="169541" y="-107006"/>
            <a:ext cx="13250613"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LA STRATEGIA REGIONALE PER LO SVILUPPO SOSTENIBILE    </a:t>
            </a:r>
          </a:p>
        </p:txBody>
      </p:sp>
      <p:sp>
        <p:nvSpPr>
          <p:cNvPr id="6" name="Rettangolo 5">
            <a:extLst>
              <a:ext uri="{FF2B5EF4-FFF2-40B4-BE49-F238E27FC236}">
                <a16:creationId xmlns:a16="http://schemas.microsoft.com/office/drawing/2014/main" id="{C4819A22-F01C-4F33-8CF0-A32F6A59772D}"/>
              </a:ext>
            </a:extLst>
          </p:cNvPr>
          <p:cNvSpPr/>
          <p:nvPr/>
        </p:nvSpPr>
        <p:spPr>
          <a:xfrm>
            <a:off x="166299" y="551829"/>
            <a:ext cx="13250613" cy="461665"/>
          </a:xfrm>
          <a:prstGeom prst="rect">
            <a:avLst/>
          </a:prstGeom>
        </p:spPr>
        <p:txBody>
          <a:bodyPr wrap="square">
            <a:spAutoFit/>
          </a:bodyPr>
          <a:lstStyle/>
          <a:p>
            <a:pPr marL="22225" indent="0" algn="ctr">
              <a:spcAft>
                <a:spcPts val="600"/>
              </a:spcAft>
              <a:buClr>
                <a:srgbClr val="C00000"/>
              </a:buClr>
              <a:buNone/>
              <a:tabLst>
                <a:tab pos="268605" algn="l"/>
              </a:tabLst>
            </a:pPr>
            <a:r>
              <a:rPr lang="en-US" sz="2400" b="1" dirty="0">
                <a:cs typeface="Arial" panose="020B0604020202020204" pitchFamily="34" charset="0"/>
              </a:rPr>
              <a:t>BASSA ROMAGNA 2030. LE 36 SFIDE PER LO SVILUPPO SOSTENIBILE  </a:t>
            </a:r>
          </a:p>
        </p:txBody>
      </p:sp>
      <p:pic>
        <p:nvPicPr>
          <p:cNvPr id="7" name="Immagine 6">
            <a:extLst>
              <a:ext uri="{FF2B5EF4-FFF2-40B4-BE49-F238E27FC236}">
                <a16:creationId xmlns:a16="http://schemas.microsoft.com/office/drawing/2014/main" id="{9B7AF371-8AC3-FD84-AE27-51D99F88BCDE}"/>
              </a:ext>
            </a:extLst>
          </p:cNvPr>
          <p:cNvPicPr>
            <a:picLocks noChangeAspect="1"/>
          </p:cNvPicPr>
          <p:nvPr/>
        </p:nvPicPr>
        <p:blipFill>
          <a:blip r:embed="rId3"/>
          <a:stretch>
            <a:fillRect/>
          </a:stretch>
        </p:blipFill>
        <p:spPr>
          <a:xfrm>
            <a:off x="12986965" y="3389780"/>
            <a:ext cx="238125" cy="228600"/>
          </a:xfrm>
          <a:prstGeom prst="rect">
            <a:avLst/>
          </a:prstGeom>
        </p:spPr>
      </p:pic>
      <p:sp>
        <p:nvSpPr>
          <p:cNvPr id="4" name="CasellaDiTesto 3">
            <a:extLst>
              <a:ext uri="{FF2B5EF4-FFF2-40B4-BE49-F238E27FC236}">
                <a16:creationId xmlns:a16="http://schemas.microsoft.com/office/drawing/2014/main" id="{D95E0398-EBB3-5CEA-ADF5-8E236E7DBFAA}"/>
              </a:ext>
            </a:extLst>
          </p:cNvPr>
          <p:cNvSpPr txBox="1"/>
          <p:nvPr/>
        </p:nvSpPr>
        <p:spPr>
          <a:xfrm>
            <a:off x="537965" y="7030168"/>
            <a:ext cx="6709418" cy="400110"/>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a:t>
            </a: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9404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2"/>
          <p:cNvSpPr/>
          <p:nvPr/>
        </p:nvSpPr>
        <p:spPr>
          <a:xfrm>
            <a:off x="0" y="0"/>
            <a:ext cx="13436280" cy="8356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a:lnSpc>
                <a:spcPct val="90000"/>
              </a:lnSpc>
              <a:spcAft>
                <a:spcPts val="600"/>
              </a:spcAft>
              <a:buNone/>
            </a:pPr>
            <a:r>
              <a:rPr lang="it-IT" sz="2600" b="1" strike="noStrike" spc="-1">
                <a:solidFill>
                  <a:srgbClr val="C00000"/>
                </a:solidFill>
                <a:latin typeface="Arial" panose="020B0604020202020204"/>
                <a:ea typeface="DejaVu Sans"/>
              </a:rPr>
              <a:t>COMPETENZE LEGISLATIVE E FUNZIONI FONDAMENTALI PER GOAL DELL’AGENDA ONU 2030</a:t>
            </a:r>
            <a:r>
              <a:rPr lang="it-IT" sz="2800" b="1" strike="noStrike" spc="-1">
                <a:solidFill>
                  <a:srgbClr val="C00000"/>
                </a:solidFill>
                <a:latin typeface="Arial" panose="020B0604020202020204"/>
                <a:ea typeface="DejaVu Sans"/>
              </a:rPr>
              <a:t> </a:t>
            </a:r>
            <a:endParaRPr lang="it-IT" sz="2800" b="0" strike="noStrike" spc="-1">
              <a:latin typeface="Arial" panose="020B0604020202020204"/>
            </a:endParaRPr>
          </a:p>
        </p:txBody>
      </p:sp>
      <p:sp>
        <p:nvSpPr>
          <p:cNvPr id="127" name="CustomShape 3"/>
          <p:cNvSpPr/>
          <p:nvPr/>
        </p:nvSpPr>
        <p:spPr>
          <a:xfrm>
            <a:off x="147580" y="790650"/>
            <a:ext cx="13167000" cy="427355"/>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22225" algn="ctr">
              <a:lnSpc>
                <a:spcPct val="100000"/>
              </a:lnSpc>
              <a:spcAft>
                <a:spcPts val="600"/>
              </a:spcAft>
              <a:buNone/>
            </a:pPr>
            <a:r>
              <a:rPr lang="it-IT" sz="2200" b="1" strike="noStrike" spc="-1">
                <a:solidFill>
                  <a:srgbClr val="000000"/>
                </a:solidFill>
                <a:latin typeface="Calibri" panose="020F0502020204030204"/>
                <a:ea typeface="DejaVu Sans"/>
              </a:rPr>
              <a:t>S</a:t>
            </a:r>
            <a:r>
              <a:rPr lang="it-IT" sz="2000" b="1" strike="noStrike" spc="-1">
                <a:solidFill>
                  <a:srgbClr val="000000"/>
                </a:solidFill>
                <a:latin typeface="Calibri" panose="020F0502020204030204"/>
                <a:ea typeface="DejaVu Sans"/>
              </a:rPr>
              <a:t>trategia regionale per lo sviluppo sostenibile. Obiettivi quantitativi a prevalente dimensione ambientale</a:t>
            </a:r>
            <a:endParaRPr lang="it-IT" sz="2000" b="0" strike="noStrike" spc="-1">
              <a:latin typeface="Arial" panose="020B0604020202020204"/>
            </a:endParaRPr>
          </a:p>
        </p:txBody>
      </p:sp>
      <p:graphicFrame>
        <p:nvGraphicFramePr>
          <p:cNvPr id="172" name="Table 2"/>
          <p:cNvGraphicFramePr/>
          <p:nvPr/>
        </p:nvGraphicFramePr>
        <p:xfrm>
          <a:off x="342900" y="1288415"/>
          <a:ext cx="12833985" cy="5347970"/>
        </p:xfrm>
        <a:graphic>
          <a:graphicData uri="http://schemas.openxmlformats.org/drawingml/2006/table">
            <a:tbl>
              <a:tblPr/>
              <a:tblGrid>
                <a:gridCol w="2152015">
                  <a:extLst>
                    <a:ext uri="{9D8B030D-6E8A-4147-A177-3AD203B41FA5}">
                      <a16:colId xmlns:a16="http://schemas.microsoft.com/office/drawing/2014/main" val="20000"/>
                    </a:ext>
                  </a:extLst>
                </a:gridCol>
                <a:gridCol w="2412987">
                  <a:extLst>
                    <a:ext uri="{9D8B030D-6E8A-4147-A177-3AD203B41FA5}">
                      <a16:colId xmlns:a16="http://schemas.microsoft.com/office/drawing/2014/main" val="20001"/>
                    </a:ext>
                  </a:extLst>
                </a:gridCol>
                <a:gridCol w="2499373">
                  <a:extLst>
                    <a:ext uri="{9D8B030D-6E8A-4147-A177-3AD203B41FA5}">
                      <a16:colId xmlns:a16="http://schemas.microsoft.com/office/drawing/2014/main" val="20002"/>
                    </a:ext>
                  </a:extLst>
                </a:gridCol>
                <a:gridCol w="2962910">
                  <a:extLst>
                    <a:ext uri="{9D8B030D-6E8A-4147-A177-3AD203B41FA5}">
                      <a16:colId xmlns:a16="http://schemas.microsoft.com/office/drawing/2014/main" val="20003"/>
                    </a:ext>
                  </a:extLst>
                </a:gridCol>
                <a:gridCol w="2806700">
                  <a:extLst>
                    <a:ext uri="{9D8B030D-6E8A-4147-A177-3AD203B41FA5}">
                      <a16:colId xmlns:a16="http://schemas.microsoft.com/office/drawing/2014/main" val="20004"/>
                    </a:ext>
                  </a:extLst>
                </a:gridCol>
              </a:tblGrid>
              <a:tr h="548640">
                <a:tc>
                  <a:txBody>
                    <a:bodyPr/>
                    <a:lstStyle/>
                    <a:p>
                      <a:pPr marL="0" indent="0" algn="ctr">
                        <a:buNone/>
                      </a:pPr>
                      <a:r>
                        <a:rPr lang="en-US" sz="1200" b="0">
                          <a:solidFill>
                            <a:schemeClr val="bg1"/>
                          </a:solidFill>
                          <a:latin typeface="Calibri" panose="020F0502020204030204" charset="0"/>
                          <a:cs typeface="Calibri" panose="020F0502020204030204" charset="0"/>
                        </a:rPr>
                        <a:t>Goal </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esclusive dello Stato (art. 117, secondo comma della Costituzione)</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delle Regioni (art. 117, terzo e quarto comma)</a:t>
                      </a:r>
                      <a:r>
                        <a:rPr lang="it-IT" altLang="en-US" sz="1200" b="0" baseline="30000">
                          <a:solidFill>
                            <a:schemeClr val="bg1"/>
                          </a:solidFill>
                          <a:latin typeface="Calibri" panose="020F0502020204030204" charset="0"/>
                          <a:cs typeface="Calibri" panose="020F0502020204030204" charset="0"/>
                        </a:rPr>
                        <a:t>1</a:t>
                      </a:r>
                      <a:endParaRPr lang="it-IT" altLang="en-US" sz="1200" b="0" baseline="3000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Funzioni fondamentali delle Province (legge n. 56 del 2014)</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Funzioni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fondamentali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Comuni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delle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loro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Unioni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legge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n. 122 del 2010)</a:t>
                      </a:r>
                      <a:r>
                        <a:rPr lang="it-IT" altLang="en-US" sz="1200" b="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extLst>
                  <a:ext uri="{0D108BD9-81ED-4DB2-BD59-A6C34878D82A}">
                    <a16:rowId xmlns:a16="http://schemas.microsoft.com/office/drawing/2014/main" val="10000"/>
                  </a:ext>
                </a:extLst>
              </a:tr>
              <a:tr h="731520">
                <a:tc>
                  <a:txBody>
                    <a:bodyPr/>
                    <a:lstStyle/>
                    <a:p>
                      <a:pPr marL="0" indent="0" algn="l">
                        <a:buNone/>
                      </a:pPr>
                      <a:r>
                        <a:rPr lang="en-US" sz="1200" b="0" dirty="0">
                          <a:latin typeface="Calibri" panose="020F0502020204030204" charset="0"/>
                          <a:cs typeface="Calibri" panose="020F0502020204030204" charset="0"/>
                        </a:rPr>
                        <a:t>2. </a:t>
                      </a:r>
                      <a:r>
                        <a:rPr lang="en-US" sz="1200" b="0" dirty="0" err="1">
                          <a:latin typeface="Calibri" panose="020F0502020204030204" charset="0"/>
                          <a:cs typeface="Calibri" panose="020F0502020204030204" charset="0"/>
                        </a:rPr>
                        <a:t>Sconfiggere</a:t>
                      </a:r>
                      <a:r>
                        <a:rPr lang="en-US" sz="1200" b="0" dirty="0">
                          <a:latin typeface="Calibri" panose="020F0502020204030204" charset="0"/>
                          <a:cs typeface="Calibri" panose="020F0502020204030204" charset="0"/>
                        </a:rPr>
                        <a:t> la fame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Tutela dell’ambiente, dell’ecosistema e dei beni culturali  </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Alimentazione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Agricoltura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urbanistica</a:t>
                      </a:r>
                      <a:r>
                        <a:rPr lang="en-US" sz="1200" b="0" dirty="0">
                          <a:latin typeface="Calibri" panose="020F0502020204030204" pitchFamily="34" charset="0"/>
                          <a:ea typeface="Calibri" panose="020F0502020204030204" pitchFamily="34" charset="0"/>
                          <a:cs typeface="Calibri" panose="020F0502020204030204" pitchFamily="34" charset="0"/>
                        </a:rPr>
                        <a:t> ed </a:t>
                      </a:r>
                      <a:r>
                        <a:rPr lang="en-US" sz="1200" b="0" dirty="0" err="1">
                          <a:latin typeface="Calibri" panose="020F0502020204030204" pitchFamily="34" charset="0"/>
                          <a:ea typeface="Calibri" panose="020F0502020204030204" pitchFamily="34" charset="0"/>
                          <a:cs typeface="Calibri" panose="020F0502020204030204" pitchFamily="34" charset="0"/>
                        </a:rPr>
                        <a:t>edilizia</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ambito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partecipazione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alla</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livello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sovracomunale</a:t>
                      </a:r>
                      <a:endParaRPr lang="en-US" sz="1200" b="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914400">
                <a:tc>
                  <a:txBody>
                    <a:bodyPr/>
                    <a:lstStyle/>
                    <a:p>
                      <a:pPr marL="0" indent="0" algn="l">
                        <a:buNone/>
                      </a:pPr>
                      <a:r>
                        <a:rPr lang="en-US" sz="1200" b="0" dirty="0">
                          <a:latin typeface="Calibri" panose="020F0502020204030204" charset="0"/>
                          <a:cs typeface="Calibri" panose="020F0502020204030204" charset="0"/>
                        </a:rPr>
                        <a:t>6. </a:t>
                      </a:r>
                      <a:r>
                        <a:rPr lang="en-US" sz="1200" b="0" dirty="0" err="1">
                          <a:latin typeface="Calibri" panose="020F0502020204030204" charset="0"/>
                          <a:cs typeface="Calibri" panose="020F0502020204030204" charset="0"/>
                        </a:rPr>
                        <a:t>Acqua</a:t>
                      </a:r>
                      <a:endParaRPr lang="en-US" sz="1200" b="0" dirty="0">
                        <a:latin typeface="Calibri" panose="020F0502020204030204" charset="0"/>
                        <a:cs typeface="Calibri" panose="020F0502020204030204" charset="0"/>
                      </a:endParaRPr>
                    </a:p>
                    <a:p>
                      <a:pPr marL="0" indent="0" algn="l">
                        <a:buNone/>
                      </a:pPr>
                      <a:r>
                        <a:rPr lang="en-US" sz="1200" b="0" dirty="0">
                          <a:latin typeface="Calibri" panose="020F0502020204030204" charset="0"/>
                          <a:cs typeface="Calibri" panose="020F0502020204030204" charset="0"/>
                        </a:rPr>
                        <a:t>13. Lotta </a:t>
                      </a:r>
                      <a:r>
                        <a:rPr lang="en-US" sz="1200" b="0" dirty="0" err="1">
                          <a:latin typeface="Calibri" panose="020F0502020204030204" charset="0"/>
                          <a:cs typeface="Calibri" panose="020F0502020204030204" charset="0"/>
                        </a:rPr>
                        <a:t>contro</a:t>
                      </a:r>
                      <a:r>
                        <a:rPr lang="en-US" sz="1200" b="0" dirty="0">
                          <a:latin typeface="Calibri" panose="020F0502020204030204" charset="0"/>
                          <a:cs typeface="Calibri" panose="020F0502020204030204" charset="0"/>
                        </a:rPr>
                        <a:t> il </a:t>
                      </a:r>
                      <a:r>
                        <a:rPr lang="en-US" sz="1200" b="0" dirty="0" err="1">
                          <a:latin typeface="Calibri" panose="020F0502020204030204" charset="0"/>
                          <a:cs typeface="Calibri" panose="020F0502020204030204" charset="0"/>
                        </a:rPr>
                        <a:t>cambiamento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climatico</a:t>
                      </a:r>
                      <a:endParaRPr lang="en-US" sz="1200" b="0" dirty="0">
                        <a:latin typeface="Calibri" panose="020F0502020204030204" charset="0"/>
                        <a:cs typeface="Calibri" panose="020F0502020204030204" charset="0"/>
                      </a:endParaRPr>
                    </a:p>
                    <a:p>
                      <a:pPr marL="0" indent="0" algn="l">
                        <a:buNone/>
                      </a:pPr>
                      <a:r>
                        <a:rPr lang="en-US" sz="1200" b="0" dirty="0">
                          <a:latin typeface="Calibri" panose="020F0502020204030204" charset="0"/>
                          <a:cs typeface="Calibri" panose="020F0502020204030204" charset="0"/>
                        </a:rPr>
                        <a:t>14. Vita </a:t>
                      </a:r>
                      <a:r>
                        <a:rPr lang="en-US" sz="1200" b="0" dirty="0" err="1">
                          <a:latin typeface="Calibri" panose="020F0502020204030204" charset="0"/>
                          <a:cs typeface="Calibri" panose="020F0502020204030204" charset="0"/>
                        </a:rPr>
                        <a:t>sott’acqua</a:t>
                      </a:r>
                      <a:endParaRPr lang="en-US" sz="1200" b="0" dirty="0">
                        <a:latin typeface="Calibri" panose="020F0502020204030204" charset="0"/>
                        <a:cs typeface="Calibri" panose="020F0502020204030204" charset="0"/>
                      </a:endParaRPr>
                    </a:p>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Tutela </a:t>
                      </a:r>
                      <a:r>
                        <a:rPr lang="en-US" sz="1200" b="0" dirty="0" err="1">
                          <a:latin typeface="Calibri" panose="020F0502020204030204" charset="0"/>
                          <a:cs typeface="Calibri" panose="020F0502020204030204" charset="0"/>
                        </a:rPr>
                        <a:t>dell’ambiente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dell’ecosistema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ambientali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promozione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attività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urbanistica</a:t>
                      </a:r>
                      <a:r>
                        <a:rPr lang="en-US" sz="1200" b="0" dirty="0">
                          <a:latin typeface="Calibri" panose="020F0502020204030204" pitchFamily="34" charset="0"/>
                          <a:ea typeface="Calibri" panose="020F0502020204030204" pitchFamily="34" charset="0"/>
                          <a:cs typeface="Calibri" panose="020F0502020204030204" pitchFamily="34" charset="0"/>
                        </a:rPr>
                        <a:t> ed </a:t>
                      </a:r>
                      <a:r>
                        <a:rPr lang="en-US" sz="1200" b="0" dirty="0" err="1">
                          <a:latin typeface="Calibri" panose="020F0502020204030204" pitchFamily="34" charset="0"/>
                          <a:ea typeface="Calibri" panose="020F0502020204030204" pitchFamily="34" charset="0"/>
                          <a:cs typeface="Calibri" panose="020F0502020204030204" pitchFamily="34" charset="0"/>
                        </a:rPr>
                        <a:t>edilizia</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ambito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partecipazione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alla</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livello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sovracomunale</a:t>
                      </a:r>
                      <a:r>
                        <a:rPr lang="en-US" sz="1200" b="0" dirty="0">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731520">
                <a:tc>
                  <a:txBody>
                    <a:bodyPr/>
                    <a:lstStyle/>
                    <a:p>
                      <a:pPr marL="0" indent="0" algn="l">
                        <a:buNone/>
                      </a:pPr>
                      <a:r>
                        <a:rPr lang="en-US" sz="1200" b="0">
                          <a:latin typeface="Calibri" panose="020F0502020204030204" charset="0"/>
                          <a:cs typeface="Calibri" panose="020F0502020204030204" charset="0"/>
                        </a:rPr>
                        <a:t>7. Energia</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a:latin typeface="Calibri" panose="020F0502020204030204" charset="0"/>
                          <a:cs typeface="Calibri" panose="020F0502020204030204" charset="0"/>
                        </a:rPr>
                        <a:t> </a:t>
                      </a:r>
                      <a:endParaRPr lang="en-US" sz="1200" b="0">
                        <a:latin typeface="Calibri" panose="020F0502020204030204" charset="0"/>
                        <a:ea typeface="Trebuchet MS" panose="020B0603020202020204" charset="0"/>
                        <a:cs typeface="Calibri" panose="020F0502020204030204" charset="0"/>
                      </a:endParaRPr>
                    </a:p>
                  </a:txBody>
                  <a:tcPr marL="68580" marR="68580" marT="0" marB="0">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dirty="0" err="1">
                          <a:latin typeface="Calibri" panose="020F0502020204030204" charset="0"/>
                          <a:cs typeface="Calibri" panose="020F0502020204030204" charset="0"/>
                        </a:rPr>
                        <a:t>Produzione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trasporto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distribuzione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nazionale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dell’energia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Edilizia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ea typeface="Trebuchet MS" panose="020B0603020202020204" charset="0"/>
                          <a:cs typeface="Calibri" panose="020F0502020204030204" charset="0"/>
                        </a:rPr>
                        <a:t>Gestione</a:t>
                      </a:r>
                      <a:r>
                        <a:rPr lang="en-US" sz="1200" b="0" dirty="0">
                          <a:latin typeface="Calibri" panose="020F0502020204030204" charset="0"/>
                          <a:ea typeface="Trebuchet MS" panose="020B0603020202020204" charset="0"/>
                          <a:cs typeface="Calibri" panose="020F0502020204030204" charset="0"/>
                        </a:rPr>
                        <a:t> </a:t>
                      </a:r>
                      <a:r>
                        <a:rPr lang="en-US" sz="1200" b="0" dirty="0" err="1">
                          <a:latin typeface="Calibri" panose="020F0502020204030204" charset="0"/>
                          <a:ea typeface="Trebuchet MS" panose="020B0603020202020204" charset="0"/>
                          <a:cs typeface="Calibri" panose="020F0502020204030204" charset="0"/>
                        </a:rPr>
                        <a:t>dell’edlizia</a:t>
                      </a:r>
                      <a:r>
                        <a:rPr lang="en-US" sz="1200" b="0" dirty="0">
                          <a:latin typeface="Calibri" panose="020F0502020204030204" charset="0"/>
                          <a:ea typeface="Trebuchet MS" panose="020B0603020202020204" charset="0"/>
                          <a:cs typeface="Calibri" panose="020F0502020204030204" charset="0"/>
                        </a:rPr>
                        <a:t> </a:t>
                      </a:r>
                      <a:r>
                        <a:rPr lang="en-US" sz="1200" b="0" dirty="0" err="1">
                          <a:latin typeface="Calibri" panose="020F0502020204030204" charset="0"/>
                          <a:ea typeface="Trebuchet MS" panose="020B0603020202020204" charset="0"/>
                          <a:cs typeface="Calibri" panose="020F0502020204030204" charset="0"/>
                        </a:rPr>
                        <a:t>scolastica</a:t>
                      </a:r>
                      <a:r>
                        <a:rPr lang="en-US" sz="1200" b="0" dirty="0">
                          <a:latin typeface="Calibri" panose="020F0502020204030204" charset="0"/>
                          <a:ea typeface="Trebuchet MS" panose="020B0603020202020204" charset="0"/>
                          <a:cs typeface="Calibri" panose="020F0502020204030204" charset="0"/>
                        </a:rPr>
                        <a:t> </a:t>
                      </a: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urbanistica</a:t>
                      </a:r>
                      <a:r>
                        <a:rPr lang="en-US" sz="1200" b="0" dirty="0">
                          <a:latin typeface="Calibri" panose="020F0502020204030204" pitchFamily="34" charset="0"/>
                          <a:ea typeface="Calibri" panose="020F0502020204030204" pitchFamily="34" charset="0"/>
                          <a:cs typeface="Calibri" panose="020F0502020204030204" pitchFamily="34" charset="0"/>
                        </a:rPr>
                        <a:t> ed </a:t>
                      </a:r>
                      <a:r>
                        <a:rPr lang="en-US" sz="1200" b="0" dirty="0" err="1">
                          <a:latin typeface="Calibri" panose="020F0502020204030204" pitchFamily="34" charset="0"/>
                          <a:ea typeface="Calibri" panose="020F0502020204030204" pitchFamily="34" charset="0"/>
                          <a:cs typeface="Calibri" panose="020F0502020204030204" pitchFamily="34" charset="0"/>
                        </a:rPr>
                        <a:t>edilizia</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ambito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partecipazione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alla</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livello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sovracomunale</a:t>
                      </a:r>
                      <a:r>
                        <a:rPr lang="en-US" sz="1200" b="0" dirty="0">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0003"/>
                  </a:ext>
                </a:extLst>
              </a:tr>
              <a:tr h="1463040">
                <a:tc>
                  <a:txBody>
                    <a:bodyPr/>
                    <a:lstStyle/>
                    <a:p>
                      <a:pPr marL="0" indent="0" algn="l">
                        <a:buNone/>
                      </a:pPr>
                      <a:r>
                        <a:rPr lang="en-US" sz="1200" b="0">
                          <a:latin typeface="Calibri" panose="020F0502020204030204" charset="0"/>
                          <a:cs typeface="Calibri" panose="020F0502020204030204" charset="0"/>
                        </a:rPr>
                        <a:t>11. Città e comunità sostenibili</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Tutela dell’ambiente, dell’ecosistema e dei beni culturali</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ambientali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promozione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attività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Edilizia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Trasporti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viabilità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Pianificazione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servizi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trasporto</a:t>
                      </a:r>
                      <a:r>
                        <a:rPr lang="en-US" sz="1200" b="0" dirty="0">
                          <a:latin typeface="Calibri" panose="020F0502020204030204" charset="0"/>
                          <a:cs typeface="Calibri" panose="020F0502020204030204" charset="0"/>
                        </a:rPr>
                        <a:t> in </a:t>
                      </a:r>
                      <a:r>
                        <a:rPr lang="en-US" sz="1200" b="0" dirty="0" err="1">
                          <a:latin typeface="Calibri" panose="020F0502020204030204" charset="0"/>
                          <a:cs typeface="Calibri" panose="020F0502020204030204" charset="0"/>
                        </a:rPr>
                        <a:t>ambito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provinciale</a:t>
                      </a:r>
                      <a:r>
                        <a:rPr lang="en-US" sz="1200" b="0" dirty="0">
                          <a:latin typeface="Calibri" panose="020F0502020204030204" charset="0"/>
                          <a:cs typeface="Calibri" panose="020F0502020204030204" charset="0"/>
                        </a:rPr>
                        <a:t>, </a:t>
                      </a:r>
                      <a:r>
                        <a:rPr lang="it-IT" sz="1200" dirty="0">
                          <a:solidFill>
                            <a:schemeClr val="tx1"/>
                          </a:solidFill>
                          <a:effectLst/>
                          <a:latin typeface="Calibri" panose="020F0502020204030204" charset="0"/>
                          <a:ea typeface="Calibri" panose="020F0502020204030204" charset="0"/>
                          <a:cs typeface="Calibri" panose="020F0502020204030204" charset="0"/>
                        </a:rPr>
                        <a:t>autorizzazione e controllo in materia di trasporto privato, in coerenza con la programmazione regionale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Pianificazione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territoriale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provinciale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coordinamento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nonché</a:t>
                      </a:r>
                      <a:r>
                        <a:rPr lang="en-US" sz="1200" b="0" dirty="0">
                          <a:latin typeface="Calibri" panose="020F0502020204030204" charset="0"/>
                          <a:cs typeface="Calibri" panose="020F0502020204030204" charset="0"/>
                        </a:rPr>
                        <a:t> tutela e </a:t>
                      </a: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dell’ambiente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gli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aspetti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competenza</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Servizi</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trasporto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pubblico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urbanistica</a:t>
                      </a:r>
                      <a:r>
                        <a:rPr lang="en-US" sz="1200" b="0" dirty="0">
                          <a:latin typeface="Calibri" panose="020F0502020204030204" pitchFamily="34" charset="0"/>
                          <a:ea typeface="Calibri" panose="020F0502020204030204" pitchFamily="34" charset="0"/>
                          <a:cs typeface="Calibri" panose="020F0502020204030204" pitchFamily="34" charset="0"/>
                        </a:rPr>
                        <a:t> ed </a:t>
                      </a:r>
                      <a:r>
                        <a:rPr lang="en-US" sz="1200" b="0" dirty="0" err="1">
                          <a:latin typeface="Calibri" panose="020F0502020204030204" pitchFamily="34" charset="0"/>
                          <a:ea typeface="Calibri" panose="020F0502020204030204" pitchFamily="34" charset="0"/>
                          <a:cs typeface="Calibri" panose="020F0502020204030204" pitchFamily="34" charset="0"/>
                        </a:rPr>
                        <a:t>edilizia</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ambito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partecipazione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alla</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livello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sovracomunale</a:t>
                      </a:r>
                      <a:endParaRPr lang="en-US" sz="1200" b="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B w="12240">
                      <a:solidFill>
                        <a:srgbClr val="000000"/>
                      </a:solidFill>
                    </a:lnB>
                    <a:noFill/>
                  </a:tcPr>
                </a:tc>
                <a:extLst>
                  <a:ext uri="{0D108BD9-81ED-4DB2-BD59-A6C34878D82A}">
                    <a16:rowId xmlns:a16="http://schemas.microsoft.com/office/drawing/2014/main" val="10004"/>
                  </a:ext>
                </a:extLst>
              </a:tr>
              <a:tr h="958850">
                <a:tc>
                  <a:txBody>
                    <a:bodyPr/>
                    <a:lstStyle/>
                    <a:p>
                      <a:pPr marL="0" indent="0" algn="l">
                        <a:buNone/>
                      </a:pPr>
                      <a:r>
                        <a:rPr lang="it-IT" altLang="en-US" sz="1200" b="0" dirty="0">
                          <a:latin typeface="Calibri" panose="020F0502020204030204" charset="0"/>
                          <a:ea typeface="Trebuchet MS" panose="020B0603020202020204" charset="0"/>
                          <a:cs typeface="Calibri" panose="020F0502020204030204" charset="0"/>
                        </a:rPr>
                        <a:t>15. Vita sulla terra</a:t>
                      </a:r>
                    </a:p>
                  </a:txBody>
                  <a:tcPr marL="68580" marR="68580" marT="0" marB="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Tutela </a:t>
                      </a:r>
                      <a:r>
                        <a:rPr lang="en-US" sz="1200" b="0" dirty="0" err="1">
                          <a:latin typeface="Calibri" panose="020F0502020204030204" charset="0"/>
                          <a:cs typeface="Calibri" panose="020F0502020204030204" charset="0"/>
                        </a:rPr>
                        <a:t>dell’ambiente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dell’ecosistema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ambientali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promozione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attività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Pianificazione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territoriale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provinciale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coordinamento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nonché</a:t>
                      </a:r>
                      <a:r>
                        <a:rPr lang="en-US" sz="1200" b="0" dirty="0">
                          <a:latin typeface="Calibri" panose="020F0502020204030204" charset="0"/>
                          <a:cs typeface="Calibri" panose="020F0502020204030204" charset="0"/>
                        </a:rPr>
                        <a:t> tutela e </a:t>
                      </a: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dell’ambiente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gli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aspetti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competenza</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provinciale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coordinamento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tutela e </a:t>
                      </a:r>
                      <a:r>
                        <a:rPr lang="en-US" sz="1200" b="0" dirty="0" err="1">
                          <a:latin typeface="Calibri" panose="020F0502020204030204" pitchFamily="34" charset="0"/>
                          <a:ea typeface="Calibri" panose="020F0502020204030204" pitchFamily="34" charset="0"/>
                          <a:cs typeface="Calibri" panose="020F0502020204030204" pitchFamily="34" charset="0"/>
                        </a:rPr>
                        <a:t>valorizzazione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dell’ambiente</a:t>
                      </a:r>
                      <a:r>
                        <a:rPr lang="en-US" sz="1200" b="0" dirty="0">
                          <a:latin typeface="Calibri" panose="020F0502020204030204" pitchFamily="34" charset="0"/>
                          <a:ea typeface="Calibri" panose="020F0502020204030204" pitchFamily="34" charset="0"/>
                          <a:cs typeface="Calibri" panose="020F0502020204030204" pitchFamily="34" charset="0"/>
                        </a:rPr>
                        <a:t>, per </a:t>
                      </a:r>
                      <a:r>
                        <a:rPr lang="en-US" sz="1200" b="0" dirty="0" err="1">
                          <a:latin typeface="Calibri" panose="020F0502020204030204" pitchFamily="34" charset="0"/>
                          <a:ea typeface="Calibri" panose="020F0502020204030204" pitchFamily="34" charset="0"/>
                          <a:cs typeface="Calibri" panose="020F0502020204030204" pitchFamily="34" charset="0"/>
                        </a:rPr>
                        <a:t>gli</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aspetti</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competenza</a:t>
                      </a:r>
                      <a:endParaRPr lang="en-US" sz="1200" b="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extLst>
                  <a:ext uri="{0D108BD9-81ED-4DB2-BD59-A6C34878D82A}">
                    <a16:rowId xmlns:a16="http://schemas.microsoft.com/office/drawing/2014/main" val="10005"/>
                  </a:ext>
                </a:extLst>
              </a:tr>
            </a:tbl>
          </a:graphicData>
        </a:graphic>
      </p:graphicFrame>
      <p:sp>
        <p:nvSpPr>
          <p:cNvPr id="100" name="Text Box 99"/>
          <p:cNvSpPr txBox="1"/>
          <p:nvPr/>
        </p:nvSpPr>
        <p:spPr>
          <a:xfrm>
            <a:off x="290830" y="6671945"/>
            <a:ext cx="12926060" cy="706755"/>
          </a:xfrm>
          <a:prstGeom prst="rect">
            <a:avLst/>
          </a:prstGeom>
          <a:noFill/>
          <a:ln w="9525">
            <a:noFill/>
          </a:ln>
        </p:spPr>
        <p:txBody>
          <a:bodyPr wrap="square">
            <a:spAutoFit/>
          </a:bodyPr>
          <a:lstStyle/>
          <a:p>
            <a:pPr marL="92075" indent="-92075" algn="just"/>
            <a:r>
              <a:rPr lang="it-IT" altLang="en-US" sz="1000" b="0" baseline="30000">
                <a:latin typeface="Trebuchet MS" panose="020B0603020202020204" charset="0"/>
                <a:cs typeface="Calibri" panose="020F0502020204030204" charset="0"/>
              </a:rPr>
              <a:t>1</a:t>
            </a:r>
            <a:r>
              <a:rPr lang="it-IT" altLang="en-US" sz="1000" b="0">
                <a:latin typeface="Trebuchet MS" panose="020B0603020202020204" charset="0"/>
                <a:cs typeface="Calibri" panose="020F0502020204030204" charset="0"/>
              </a:rPr>
              <a:t> </a:t>
            </a:r>
            <a:r>
              <a:rPr lang="en-US" sz="1000" b="0">
                <a:latin typeface="Calibri" panose="020F0502020204030204" charset="0"/>
                <a:cs typeface="Calibri" panose="020F0502020204030204" charset="0"/>
              </a:rPr>
              <a:t>Nelle materie di legislaz</a:t>
            </a:r>
            <a:r>
              <a:rPr lang="en-US" sz="1000" b="0">
                <a:solidFill>
                  <a:schemeClr val="tx1"/>
                </a:solidFill>
                <a:latin typeface="Calibri" panose="020F0502020204030204" charset="0"/>
                <a:cs typeface="Calibri" panose="020F0502020204030204" charset="0"/>
              </a:rPr>
              <a:t>ione concorrente spetta alle Regioni la potestà legislativa, salvo che per la determinazione dei principi fondamentali, riservata alla legislazione dello Stato (terzo comma). Spetta alle Regioni la potestà legislativa in riferimento ad ogni materia non espressamente riservata alla legislazione dello Stato (quarto comma).</a:t>
            </a:r>
          </a:p>
          <a:p>
            <a:pPr marL="76835" indent="-75565" algn="just"/>
            <a:r>
              <a:rPr lang="it-IT" altLang="en-US" sz="1000" b="0" baseline="30000">
                <a:solidFill>
                  <a:schemeClr val="tx1"/>
                </a:solidFill>
                <a:latin typeface="Calibri" panose="020F0502020204030204" charset="0"/>
                <a:cs typeface="Calibri" panose="020F0502020204030204" charset="0"/>
              </a:rPr>
              <a:t>2</a:t>
            </a:r>
            <a:r>
              <a:rPr lang="it-IT" altLang="en-US" sz="1000" b="0">
                <a:solidFill>
                  <a:schemeClr val="tx1"/>
                </a:solidFill>
                <a:latin typeface="Calibri" panose="020F0502020204030204" charset="0"/>
                <a:cs typeface="Calibri" panose="020F0502020204030204" charset="0"/>
              </a:rPr>
              <a:t> </a:t>
            </a:r>
            <a:r>
              <a:rPr lang="en-US" sz="1000" b="0">
                <a:solidFill>
                  <a:schemeClr val="tx1"/>
                </a:solidFill>
                <a:latin typeface="Calibri" panose="020F0502020204030204" charset="0"/>
                <a:cs typeface="Calibri" panose="020F0502020204030204" charset="0"/>
              </a:rPr>
              <a:t>Le funzioni comunali sono esercitate in forma associata dalle Unioni entro gli ambiti territoriali ottimali. L'Unione realizza, per le funzioni ad essa conferite, l'integrazione delle politiche e dell'azione amministrativa dei Comuni e favorisce i rapporti di collaborazio</a:t>
            </a:r>
            <a:r>
              <a:rPr lang="en-US" sz="1000" b="0">
                <a:latin typeface="Calibri" panose="020F0502020204030204" charset="0"/>
                <a:cs typeface="Calibri" panose="020F0502020204030204" charset="0"/>
              </a:rPr>
              <a:t>ne fra i Comuni aderenti (legge Regione Emilia-Romagna n. 13 del 2015, art. 8).</a:t>
            </a:r>
            <a:endParaRPr lang="en-US" sz="1000">
              <a:latin typeface="Calibri" panose="020F0502020204030204" charset="0"/>
              <a:cs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2"/>
          <p:cNvSpPr/>
          <p:nvPr/>
        </p:nvSpPr>
        <p:spPr>
          <a:xfrm>
            <a:off x="0" y="0"/>
            <a:ext cx="13436280" cy="100203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a:lnSpc>
                <a:spcPct val="110000"/>
              </a:lnSpc>
              <a:spcAft>
                <a:spcPts val="600"/>
              </a:spcAft>
              <a:buNone/>
            </a:pPr>
            <a:r>
              <a:rPr lang="it-IT" sz="2600" b="1" strike="noStrike" spc="-1">
                <a:solidFill>
                  <a:srgbClr val="C00000"/>
                </a:solidFill>
                <a:latin typeface="Arial" panose="020B0604020202020204"/>
                <a:ea typeface="DejaVu Sans"/>
              </a:rPr>
              <a:t>COMPETENZE LEGISLATIVE E FUNZIONI FONDAMENTALI PER GOAL DELL’AGENDA ONU 2030</a:t>
            </a:r>
            <a:r>
              <a:rPr lang="it-IT" sz="2800" b="1" strike="noStrike" spc="-1">
                <a:solidFill>
                  <a:srgbClr val="C00000"/>
                </a:solidFill>
                <a:latin typeface="Arial" panose="020B0604020202020204"/>
                <a:ea typeface="DejaVu Sans"/>
              </a:rPr>
              <a:t> </a:t>
            </a:r>
            <a:endParaRPr lang="it-IT" sz="2800" b="0" strike="noStrike" spc="-1">
              <a:latin typeface="Arial" panose="020B0604020202020204"/>
            </a:endParaRPr>
          </a:p>
        </p:txBody>
      </p:sp>
      <p:sp>
        <p:nvSpPr>
          <p:cNvPr id="127" name="CustomShape 3"/>
          <p:cNvSpPr/>
          <p:nvPr/>
        </p:nvSpPr>
        <p:spPr>
          <a:xfrm>
            <a:off x="169170" y="1045285"/>
            <a:ext cx="13167000" cy="427355"/>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22225" algn="ctr">
              <a:lnSpc>
                <a:spcPct val="100000"/>
              </a:lnSpc>
              <a:spcAft>
                <a:spcPts val="600"/>
              </a:spcAft>
              <a:buNone/>
            </a:pPr>
            <a:r>
              <a:rPr lang="it-IT" sz="2200" b="1" strike="noStrike" spc="-1">
                <a:solidFill>
                  <a:srgbClr val="000000"/>
                </a:solidFill>
                <a:latin typeface="Calibri" panose="020F0502020204030204"/>
                <a:ea typeface="DejaVu Sans"/>
              </a:rPr>
              <a:t>S</a:t>
            </a:r>
            <a:r>
              <a:rPr lang="it-IT" sz="2000" b="1" strike="noStrike" spc="-1">
                <a:solidFill>
                  <a:srgbClr val="000000"/>
                </a:solidFill>
                <a:latin typeface="Calibri" panose="020F0502020204030204"/>
                <a:ea typeface="DejaVu Sans"/>
              </a:rPr>
              <a:t>trategia regionale per lo sviluppo sostenibile. Obiettivi quantitativi a prevalente dimensione economica</a:t>
            </a:r>
            <a:endParaRPr lang="it-IT" sz="2000" b="0" strike="noStrike" spc="-1">
              <a:latin typeface="Arial" panose="020B0604020202020204"/>
            </a:endParaRPr>
          </a:p>
        </p:txBody>
      </p:sp>
      <p:graphicFrame>
        <p:nvGraphicFramePr>
          <p:cNvPr id="172" name="Table 2"/>
          <p:cNvGraphicFramePr/>
          <p:nvPr/>
        </p:nvGraphicFramePr>
        <p:xfrm>
          <a:off x="458135" y="1549515"/>
          <a:ext cx="12712475" cy="5240020"/>
        </p:xfrm>
        <a:graphic>
          <a:graphicData uri="http://schemas.openxmlformats.org/drawingml/2006/table">
            <a:tbl>
              <a:tblPr/>
              <a:tblGrid>
                <a:gridCol w="2186305">
                  <a:extLst>
                    <a:ext uri="{9D8B030D-6E8A-4147-A177-3AD203B41FA5}">
                      <a16:colId xmlns:a16="http://schemas.microsoft.com/office/drawing/2014/main" val="20000"/>
                    </a:ext>
                  </a:extLst>
                </a:gridCol>
                <a:gridCol w="2384425">
                  <a:extLst>
                    <a:ext uri="{9D8B030D-6E8A-4147-A177-3AD203B41FA5}">
                      <a16:colId xmlns:a16="http://schemas.microsoft.com/office/drawing/2014/main" val="20001"/>
                    </a:ext>
                  </a:extLst>
                </a:gridCol>
                <a:gridCol w="2527935">
                  <a:extLst>
                    <a:ext uri="{9D8B030D-6E8A-4147-A177-3AD203B41FA5}">
                      <a16:colId xmlns:a16="http://schemas.microsoft.com/office/drawing/2014/main" val="20002"/>
                    </a:ext>
                  </a:extLst>
                </a:gridCol>
                <a:gridCol w="2663825">
                  <a:extLst>
                    <a:ext uri="{9D8B030D-6E8A-4147-A177-3AD203B41FA5}">
                      <a16:colId xmlns:a16="http://schemas.microsoft.com/office/drawing/2014/main" val="20003"/>
                    </a:ext>
                  </a:extLst>
                </a:gridCol>
                <a:gridCol w="2949985">
                  <a:extLst>
                    <a:ext uri="{9D8B030D-6E8A-4147-A177-3AD203B41FA5}">
                      <a16:colId xmlns:a16="http://schemas.microsoft.com/office/drawing/2014/main" val="20004"/>
                    </a:ext>
                  </a:extLst>
                </a:gridCol>
              </a:tblGrid>
              <a:tr h="671830">
                <a:tc>
                  <a:txBody>
                    <a:bodyPr/>
                    <a:lstStyle/>
                    <a:p>
                      <a:pPr marL="0" indent="0" algn="ctr">
                        <a:buNone/>
                      </a:pPr>
                      <a:r>
                        <a:rPr lang="en-US" sz="1200" b="0">
                          <a:solidFill>
                            <a:schemeClr val="bg1"/>
                          </a:solidFill>
                          <a:latin typeface="Calibri" panose="020F0502020204030204" charset="0"/>
                          <a:cs typeface="Calibri" panose="020F0502020204030204" charset="0"/>
                        </a:rPr>
                        <a:t>Goal </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esclusive dello Stato (art. 117, secondo comma della Costituzione)</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charset="0"/>
                          <a:cs typeface="Calibri" panose="020F0502020204030204" charset="0"/>
                        </a:rPr>
                        <a:t>Competenze</a:t>
                      </a:r>
                      <a:r>
                        <a:rPr lang="en-US" sz="1200" b="0" dirty="0">
                          <a:solidFill>
                            <a:schemeClr val="bg1"/>
                          </a:solidFill>
                          <a:latin typeface="Calibri" panose="020F0502020204030204" charset="0"/>
                          <a:cs typeface="Calibri" panose="020F0502020204030204" charset="0"/>
                        </a:rPr>
                        <a:t> legislative </a:t>
                      </a:r>
                      <a:r>
                        <a:rPr lang="en-US" sz="1200" b="0" dirty="0" err="1">
                          <a:solidFill>
                            <a:schemeClr val="bg1"/>
                          </a:solidFill>
                          <a:latin typeface="Calibri" panose="020F0502020204030204" charset="0"/>
                          <a:cs typeface="Calibri" panose="020F0502020204030204" charset="0"/>
                        </a:rPr>
                        <a:t>delle</a:t>
                      </a:r>
                      <a:r>
                        <a:rPr lang="en-US" sz="1200" b="0" dirty="0">
                          <a:solidFill>
                            <a:schemeClr val="bg1"/>
                          </a:solidFill>
                          <a:latin typeface="Calibri" panose="020F0502020204030204" charset="0"/>
                          <a:cs typeface="Calibri" panose="020F0502020204030204" charset="0"/>
                        </a:rPr>
                        <a:t> </a:t>
                      </a:r>
                      <a:r>
                        <a:rPr lang="en-US" sz="1200" b="0" dirty="0" err="1">
                          <a:solidFill>
                            <a:schemeClr val="bg1"/>
                          </a:solidFill>
                          <a:latin typeface="Calibri" panose="020F0502020204030204" charset="0"/>
                          <a:cs typeface="Calibri" panose="020F0502020204030204" charset="0"/>
                        </a:rPr>
                        <a:t>Regioni</a:t>
                      </a:r>
                      <a:r>
                        <a:rPr lang="en-US" sz="1200" b="0" dirty="0">
                          <a:solidFill>
                            <a:schemeClr val="bg1"/>
                          </a:solidFill>
                          <a:latin typeface="Calibri" panose="020F0502020204030204" charset="0"/>
                          <a:cs typeface="Calibri" panose="020F0502020204030204" charset="0"/>
                        </a:rPr>
                        <a:t> (art. 117, </a:t>
                      </a:r>
                      <a:r>
                        <a:rPr lang="en-US" sz="1200" b="0" dirty="0" err="1">
                          <a:solidFill>
                            <a:schemeClr val="bg1"/>
                          </a:solidFill>
                          <a:latin typeface="Calibri" panose="020F0502020204030204" charset="0"/>
                          <a:cs typeface="Calibri" panose="020F0502020204030204" charset="0"/>
                        </a:rPr>
                        <a:t>terzo</a:t>
                      </a:r>
                      <a:r>
                        <a:rPr lang="en-US" sz="1200" b="0" dirty="0">
                          <a:solidFill>
                            <a:schemeClr val="bg1"/>
                          </a:solidFill>
                          <a:latin typeface="Calibri" panose="020F0502020204030204" charset="0"/>
                          <a:cs typeface="Calibri" panose="020F0502020204030204" charset="0"/>
                        </a:rPr>
                        <a:t> e quarto comma)</a:t>
                      </a:r>
                      <a:endParaRPr lang="it-IT" altLang="en-US" sz="1200" b="0" baseline="30000" dirty="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Funzioni fondamentali delle Province (legge n. 56 del 2014)</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Funzioni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fondamentali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Comuni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delle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loro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Unioni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legge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n. 122 del 2010)</a:t>
                      </a:r>
                      <a:endParaRPr lang="it-IT" altLang="en-US" sz="1200" b="0"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extLst>
                  <a:ext uri="{0D108BD9-81ED-4DB2-BD59-A6C34878D82A}">
                    <a16:rowId xmlns:a16="http://schemas.microsoft.com/office/drawing/2014/main" val="10000"/>
                  </a:ext>
                </a:extLst>
              </a:tr>
              <a:tr h="910590">
                <a:tc>
                  <a:txBody>
                    <a:bodyPr/>
                    <a:lstStyle/>
                    <a:p>
                      <a:pPr marL="0" indent="0" algn="l">
                        <a:buNone/>
                      </a:pPr>
                      <a:r>
                        <a:rPr lang="en-US" sz="1200" b="0" dirty="0">
                          <a:latin typeface="Calibri" panose="020F0502020204030204" charset="0"/>
                          <a:cs typeface="Calibri" panose="020F0502020204030204" charset="0"/>
                        </a:rPr>
                        <a:t>8. </a:t>
                      </a:r>
                      <a:r>
                        <a:rPr lang="en-US" sz="1200" b="0" dirty="0" err="1">
                          <a:latin typeface="Calibri" panose="020F0502020204030204" charset="0"/>
                          <a:cs typeface="Calibri" panose="020F0502020204030204" charset="0"/>
                        </a:rPr>
                        <a:t>Lavoro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crescita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economica</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Tutela e </a:t>
                      </a:r>
                      <a:r>
                        <a:rPr lang="en-US" sz="1200" b="0" dirty="0" err="1">
                          <a:latin typeface="Calibri" panose="020F0502020204030204" charset="0"/>
                          <a:cs typeface="Calibri" panose="020F0502020204030204" charset="0"/>
                        </a:rPr>
                        <a:t>sicurezza</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lavoro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Professioni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Politiche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l’occupazione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it-IT" sz="1200" dirty="0">
                          <a:solidFill>
                            <a:schemeClr val="tx1"/>
                          </a:solidFill>
                          <a:effectLst/>
                          <a:latin typeface="Calibri" panose="020F0502020204030204" charset="0"/>
                          <a:ea typeface="Calibri" panose="020F0502020204030204" charset="0"/>
                          <a:cs typeface="Calibri" panose="020F0502020204030204" charset="0"/>
                        </a:rPr>
                        <a:t>Programmazione provinciale della rete scolastica, nel rispetto della programmazione regionale</a:t>
                      </a:r>
                      <a:endParaRPr lang="en-US" sz="1200" b="0" dirty="0">
                        <a:latin typeface="Calibri" panose="020F0502020204030204" charset="0"/>
                        <a:ea typeface="Calibri" panose="020F050202020403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Organizzazione dei servizi pubblici di interesse generale di ambito comunale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048385">
                <a:tc>
                  <a:txBody>
                    <a:bodyPr/>
                    <a:lstStyle/>
                    <a:p>
                      <a:pPr marL="0" indent="0" algn="l">
                        <a:buNone/>
                      </a:pPr>
                      <a:r>
                        <a:rPr lang="en-US" sz="1200" b="0">
                          <a:latin typeface="Calibri" panose="020F0502020204030204" charset="0"/>
                          <a:cs typeface="Calibri" panose="020F0502020204030204" charset="0"/>
                        </a:rPr>
                        <a:t>9. Imprese, innovazione e infrastrutture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Commercio</a:t>
                      </a:r>
                      <a:r>
                        <a:rPr lang="en-US" sz="1200" b="0" dirty="0">
                          <a:latin typeface="Calibri" panose="020F0502020204030204" charset="0"/>
                          <a:cs typeface="Calibri" panose="020F0502020204030204" charset="0"/>
                        </a:rPr>
                        <a:t> con </a:t>
                      </a:r>
                      <a:r>
                        <a:rPr lang="en-US" sz="1200" b="0" dirty="0" err="1">
                          <a:latin typeface="Calibri" panose="020F0502020204030204" charset="0"/>
                          <a:cs typeface="Calibri" panose="020F0502020204030204" charset="0"/>
                        </a:rPr>
                        <a:t>l’estero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Ricerca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scientifica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tecnologicae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sostegno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all'innovazione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settori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produttivi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Porti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aeroporti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civili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Grandi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reti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trasporto</a:t>
                      </a:r>
                      <a:r>
                        <a:rPr lang="en-US" sz="1200" b="0" dirty="0">
                          <a:latin typeface="Calibri" panose="020F0502020204030204" charset="0"/>
                          <a:cs typeface="Calibri" panose="020F0502020204030204" charset="0"/>
                        </a:rPr>
                        <a:t> e di </a:t>
                      </a:r>
                      <a:r>
                        <a:rPr lang="en-US" sz="1200" b="0" dirty="0" err="1">
                          <a:latin typeface="Calibri" panose="020F0502020204030204" charset="0"/>
                          <a:cs typeface="Calibri" panose="020F0502020204030204" charset="0"/>
                        </a:rPr>
                        <a:t>navigazione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Ordinamento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comunicazione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Artigianato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a:t>
                      </a:r>
                      <a:r>
                        <a:rPr lang="en-US" sz="1200" b="0" dirty="0" err="1">
                          <a:solidFill>
                            <a:srgbClr val="000000"/>
                          </a:solidFill>
                          <a:latin typeface="Calibri" panose="020F0502020204030204" charset="0"/>
                          <a:cs typeface="Calibri" panose="020F0502020204030204" charset="0"/>
                        </a:rPr>
                        <a:t>amere</a:t>
                      </a:r>
                      <a:r>
                        <a:rPr lang="en-US" sz="1200" b="0" dirty="0">
                          <a:solidFill>
                            <a:srgbClr val="000000"/>
                          </a:solidFill>
                          <a:latin typeface="Calibri" panose="020F0502020204030204" charset="0"/>
                          <a:cs typeface="Calibri" panose="020F0502020204030204" charset="0"/>
                        </a:rPr>
                        <a:t> di </a:t>
                      </a:r>
                      <a:r>
                        <a:rPr lang="en-US" sz="1200" b="0" dirty="0" err="1">
                          <a:solidFill>
                            <a:srgbClr val="000000"/>
                          </a:solidFill>
                          <a:latin typeface="Calibri" panose="020F0502020204030204" charset="0"/>
                          <a:cs typeface="Calibri" panose="020F0502020204030204" charset="0"/>
                        </a:rPr>
                        <a:t>commercio</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Commercio</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fiere</a:t>
                      </a:r>
                      <a:r>
                        <a:rPr lang="en-US" sz="1200" b="0" dirty="0">
                          <a:solidFill>
                            <a:srgbClr val="000000"/>
                          </a:solidFill>
                          <a:latin typeface="Calibri" panose="020F0502020204030204" charset="0"/>
                          <a:cs typeface="Calibri" panose="020F0502020204030204" charset="0"/>
                        </a:rPr>
                        <a:t> e </a:t>
                      </a:r>
                      <a:r>
                        <a:rPr lang="en-US" sz="1200" b="0" dirty="0" err="1">
                          <a:solidFill>
                            <a:srgbClr val="000000"/>
                          </a:solidFill>
                          <a:latin typeface="Calibri" panose="020F0502020204030204" charset="0"/>
                          <a:cs typeface="Calibri" panose="020F0502020204030204" charset="0"/>
                        </a:rPr>
                        <a:t>mercati</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Industria</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Lavori</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pubblici</a:t>
                      </a:r>
                      <a:r>
                        <a:rPr lang="en-US" sz="1200" b="0" dirty="0">
                          <a:solidFill>
                            <a:srgbClr val="000000"/>
                          </a:solidFill>
                          <a:latin typeface="Calibri" panose="020F0502020204030204" charset="0"/>
                          <a:cs typeface="Calibri" panose="020F0502020204030204" charset="0"/>
                        </a:rPr>
                        <a:t> e </a:t>
                      </a:r>
                      <a:r>
                        <a:rPr lang="en-US" sz="1200" b="0" dirty="0" err="1">
                          <a:solidFill>
                            <a:srgbClr val="000000"/>
                          </a:solidFill>
                          <a:latin typeface="Calibri" panose="020F0502020204030204" charset="0"/>
                          <a:cs typeface="Calibri" panose="020F0502020204030204" charset="0"/>
                        </a:rPr>
                        <a:t>appalti</a:t>
                      </a:r>
                      <a:r>
                        <a:rPr lang="en-US" sz="1200" b="0" dirty="0">
                          <a:solidFill>
                            <a:srgbClr val="000000"/>
                          </a:solidFill>
                          <a:latin typeface="Calibri" panose="020F0502020204030204" charset="0"/>
                          <a:cs typeface="Calibri" panose="020F0502020204030204" charset="0"/>
                        </a:rPr>
                        <a:t>; Turismo e </a:t>
                      </a:r>
                      <a:r>
                        <a:rPr lang="en-US" sz="1200" b="0" dirty="0" err="1">
                          <a:solidFill>
                            <a:srgbClr val="000000"/>
                          </a:solidFill>
                          <a:latin typeface="Calibri" panose="020F0502020204030204" charset="0"/>
                          <a:cs typeface="Calibri" panose="020F0502020204030204" charset="0"/>
                        </a:rPr>
                        <a:t>industria</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alberghiera</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potestà</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legislativa</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residuale</a:t>
                      </a:r>
                      <a:r>
                        <a:rPr lang="en-US" sz="1200" b="0" dirty="0">
                          <a:solidFill>
                            <a:srgbClr val="000000"/>
                          </a:solidFill>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it-IT" sz="1200" dirty="0">
                          <a:solidFill>
                            <a:schemeClr val="tx1"/>
                          </a:solidFill>
                          <a:effectLst/>
                          <a:latin typeface="Calibri" panose="020F0502020204030204" charset="0"/>
                          <a:ea typeface="Calibri" panose="020F0502020204030204" charset="0"/>
                          <a:cs typeface="Calibri" panose="020F0502020204030204" charset="0"/>
                        </a:rPr>
                        <a:t>Costruzione e gestione delle strade provinciali e regolazione della circolazione stradale ad essa inerente; Raccolta ed elaborazione dei dati, assistenza tecnico-amministrativa agli enti locali</a:t>
                      </a:r>
                      <a:endParaRPr lang="en-US" sz="1200" b="0" dirty="0">
                        <a:latin typeface="Calibri" panose="020F0502020204030204" charset="0"/>
                        <a:ea typeface="Calibri" panose="020F050202020403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servizi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pubblici</a:t>
                      </a:r>
                      <a:r>
                        <a:rPr lang="en-US" sz="1200" b="0" dirty="0">
                          <a:latin typeface="Calibri" panose="020F0502020204030204" charset="0"/>
                          <a:cs typeface="Calibri" panose="020F0502020204030204" charset="0"/>
                        </a:rPr>
                        <a:t> di interesse </a:t>
                      </a:r>
                      <a:r>
                        <a:rPr lang="en-US" sz="1200" b="0" dirty="0" err="1">
                          <a:latin typeface="Calibri" panose="020F0502020204030204" charset="0"/>
                          <a:cs typeface="Calibri" panose="020F0502020204030204" charset="0"/>
                        </a:rPr>
                        <a:t>generale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ambito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comunale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938530">
                <a:tc>
                  <a:txBody>
                    <a:bodyPr/>
                    <a:lstStyle/>
                    <a:p>
                      <a:pPr marL="0" indent="0" algn="l">
                        <a:buNone/>
                      </a:pPr>
                      <a:r>
                        <a:rPr lang="en-US" sz="1200" b="0">
                          <a:latin typeface="Calibri" panose="020F0502020204030204" charset="0"/>
                          <a:cs typeface="Calibri" panose="020F0502020204030204" charset="0"/>
                        </a:rPr>
                        <a:t>12. Economia circolare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a:latin typeface="Calibri" panose="020F0502020204030204" charset="0"/>
                          <a:cs typeface="Calibri" panose="020F0502020204030204" charset="0"/>
                        </a:rPr>
                        <a:t>Tutela dell’ambiente, dell’ecosistema e dei beni culturali</a:t>
                      </a:r>
                      <a:endParaRPr lang="en-US" sz="1200" b="0">
                        <a:latin typeface="Calibri" panose="020F0502020204030204" charset="0"/>
                        <a:ea typeface="Trebuchet MS" panose="020B0603020202020204" charset="0"/>
                        <a:cs typeface="Calibri" panose="020F0502020204030204" charset="0"/>
                      </a:endParaRPr>
                    </a:p>
                  </a:txBody>
                  <a:tcPr marL="68580" marR="68580" marT="0" marB="0">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ambientali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promozione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attività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Ricerca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scientifica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tecnologica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sostegno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all’innovazione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settori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produttivi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gestione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servizi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raccolta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avvio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smaltimento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recupero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rifiuti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urbani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riscossione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relativi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tributi</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2"/>
          <p:cNvSpPr/>
          <p:nvPr/>
        </p:nvSpPr>
        <p:spPr>
          <a:xfrm>
            <a:off x="0" y="0"/>
            <a:ext cx="13436280" cy="100203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a:lnSpc>
                <a:spcPct val="110000"/>
              </a:lnSpc>
              <a:spcAft>
                <a:spcPts val="600"/>
              </a:spcAft>
              <a:buNone/>
            </a:pPr>
            <a:r>
              <a:rPr lang="it-IT" sz="2600" b="1" strike="noStrike" spc="-1">
                <a:solidFill>
                  <a:srgbClr val="C00000"/>
                </a:solidFill>
                <a:latin typeface="Arial" panose="020B0604020202020204"/>
                <a:ea typeface="DejaVu Sans"/>
              </a:rPr>
              <a:t>COMPETENZE LEGISLATIVE E FUNZIONI FONDAMENTALI PER GOAL DELL’AGENDA ONU 2030</a:t>
            </a:r>
            <a:r>
              <a:rPr lang="it-IT" sz="2800" b="1" strike="noStrike" spc="-1">
                <a:solidFill>
                  <a:srgbClr val="C00000"/>
                </a:solidFill>
                <a:latin typeface="Arial" panose="020B0604020202020204"/>
                <a:ea typeface="DejaVu Sans"/>
              </a:rPr>
              <a:t> </a:t>
            </a:r>
            <a:endParaRPr lang="it-IT" sz="2800" b="0" strike="noStrike" spc="-1">
              <a:latin typeface="Arial" panose="020B0604020202020204"/>
            </a:endParaRPr>
          </a:p>
        </p:txBody>
      </p:sp>
      <p:sp>
        <p:nvSpPr>
          <p:cNvPr id="127" name="CustomShape 3"/>
          <p:cNvSpPr/>
          <p:nvPr/>
        </p:nvSpPr>
        <p:spPr>
          <a:xfrm>
            <a:off x="169170" y="1045285"/>
            <a:ext cx="13167000" cy="427355"/>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22225" algn="ctr">
              <a:lnSpc>
                <a:spcPct val="100000"/>
              </a:lnSpc>
              <a:spcAft>
                <a:spcPts val="600"/>
              </a:spcAft>
              <a:buNone/>
            </a:pPr>
            <a:r>
              <a:rPr lang="it-IT" sz="2200" b="1" strike="noStrike" spc="-1">
                <a:solidFill>
                  <a:srgbClr val="000000"/>
                </a:solidFill>
                <a:latin typeface="Calibri" panose="020F0502020204030204"/>
                <a:ea typeface="DejaVu Sans"/>
              </a:rPr>
              <a:t>S</a:t>
            </a:r>
            <a:r>
              <a:rPr lang="it-IT" sz="2000" b="1" strike="noStrike" spc="-1">
                <a:solidFill>
                  <a:srgbClr val="000000"/>
                </a:solidFill>
                <a:latin typeface="Calibri" panose="020F0502020204030204"/>
                <a:ea typeface="DejaVu Sans"/>
              </a:rPr>
              <a:t>trategia regionale per lo sviluppo sostenibile. Obiettivi quantitativi a prevalente dimensione istituzionale</a:t>
            </a:r>
            <a:endParaRPr lang="it-IT" sz="2000" b="0" strike="noStrike" spc="-1">
              <a:latin typeface="Arial" panose="020B0604020202020204"/>
            </a:endParaRPr>
          </a:p>
        </p:txBody>
      </p:sp>
      <p:graphicFrame>
        <p:nvGraphicFramePr>
          <p:cNvPr id="172" name="Table 2"/>
          <p:cNvGraphicFramePr/>
          <p:nvPr/>
        </p:nvGraphicFramePr>
        <p:xfrm>
          <a:off x="457500" y="1693660"/>
          <a:ext cx="12712475" cy="1769110"/>
        </p:xfrm>
        <a:graphic>
          <a:graphicData uri="http://schemas.openxmlformats.org/drawingml/2006/table">
            <a:tbl>
              <a:tblPr/>
              <a:tblGrid>
                <a:gridCol w="2186305">
                  <a:extLst>
                    <a:ext uri="{9D8B030D-6E8A-4147-A177-3AD203B41FA5}">
                      <a16:colId xmlns:a16="http://schemas.microsoft.com/office/drawing/2014/main" val="20000"/>
                    </a:ext>
                  </a:extLst>
                </a:gridCol>
                <a:gridCol w="2384425">
                  <a:extLst>
                    <a:ext uri="{9D8B030D-6E8A-4147-A177-3AD203B41FA5}">
                      <a16:colId xmlns:a16="http://schemas.microsoft.com/office/drawing/2014/main" val="20001"/>
                    </a:ext>
                  </a:extLst>
                </a:gridCol>
                <a:gridCol w="2527935">
                  <a:extLst>
                    <a:ext uri="{9D8B030D-6E8A-4147-A177-3AD203B41FA5}">
                      <a16:colId xmlns:a16="http://schemas.microsoft.com/office/drawing/2014/main" val="20002"/>
                    </a:ext>
                  </a:extLst>
                </a:gridCol>
                <a:gridCol w="2663825">
                  <a:extLst>
                    <a:ext uri="{9D8B030D-6E8A-4147-A177-3AD203B41FA5}">
                      <a16:colId xmlns:a16="http://schemas.microsoft.com/office/drawing/2014/main" val="20003"/>
                    </a:ext>
                  </a:extLst>
                </a:gridCol>
                <a:gridCol w="2949985">
                  <a:extLst>
                    <a:ext uri="{9D8B030D-6E8A-4147-A177-3AD203B41FA5}">
                      <a16:colId xmlns:a16="http://schemas.microsoft.com/office/drawing/2014/main" val="20004"/>
                    </a:ext>
                  </a:extLst>
                </a:gridCol>
              </a:tblGrid>
              <a:tr h="671830">
                <a:tc>
                  <a:txBody>
                    <a:bodyPr/>
                    <a:lstStyle/>
                    <a:p>
                      <a:pPr marL="0" indent="0" algn="ctr">
                        <a:buNone/>
                      </a:pPr>
                      <a:r>
                        <a:rPr lang="en-US" sz="1200" b="0">
                          <a:solidFill>
                            <a:schemeClr val="bg1"/>
                          </a:solidFill>
                          <a:latin typeface="Calibri" panose="020F0502020204030204" charset="0"/>
                          <a:cs typeface="Calibri" panose="020F0502020204030204" charset="0"/>
                        </a:rPr>
                        <a:t>Goal </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esclusive dello Stato (art. 117, secondo comma della Costituzione)</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charset="0"/>
                          <a:cs typeface="Calibri" panose="020F0502020204030204" charset="0"/>
                        </a:rPr>
                        <a:t>Competenze</a:t>
                      </a:r>
                      <a:r>
                        <a:rPr lang="en-US" sz="1200" b="0" dirty="0">
                          <a:solidFill>
                            <a:schemeClr val="bg1"/>
                          </a:solidFill>
                          <a:latin typeface="Calibri" panose="020F0502020204030204" charset="0"/>
                          <a:cs typeface="Calibri" panose="020F0502020204030204" charset="0"/>
                        </a:rPr>
                        <a:t> legislative </a:t>
                      </a:r>
                      <a:r>
                        <a:rPr lang="en-US" sz="1200" b="0" dirty="0" err="1">
                          <a:solidFill>
                            <a:schemeClr val="bg1"/>
                          </a:solidFill>
                          <a:latin typeface="Calibri" panose="020F0502020204030204" charset="0"/>
                          <a:cs typeface="Calibri" panose="020F0502020204030204" charset="0"/>
                        </a:rPr>
                        <a:t>delle</a:t>
                      </a:r>
                      <a:r>
                        <a:rPr lang="en-US" sz="1200" b="0" dirty="0">
                          <a:solidFill>
                            <a:schemeClr val="bg1"/>
                          </a:solidFill>
                          <a:latin typeface="Calibri" panose="020F0502020204030204" charset="0"/>
                          <a:cs typeface="Calibri" panose="020F0502020204030204" charset="0"/>
                        </a:rPr>
                        <a:t> </a:t>
                      </a:r>
                      <a:r>
                        <a:rPr lang="en-US" sz="1200" b="0" dirty="0" err="1">
                          <a:solidFill>
                            <a:schemeClr val="bg1"/>
                          </a:solidFill>
                          <a:latin typeface="Calibri" panose="020F0502020204030204" charset="0"/>
                          <a:cs typeface="Calibri" panose="020F0502020204030204" charset="0"/>
                        </a:rPr>
                        <a:t>Regioni</a:t>
                      </a:r>
                      <a:r>
                        <a:rPr lang="en-US" sz="1200" b="0" dirty="0">
                          <a:solidFill>
                            <a:schemeClr val="bg1"/>
                          </a:solidFill>
                          <a:latin typeface="Calibri" panose="020F0502020204030204" charset="0"/>
                          <a:cs typeface="Calibri" panose="020F0502020204030204" charset="0"/>
                        </a:rPr>
                        <a:t> (art. 117, </a:t>
                      </a:r>
                      <a:r>
                        <a:rPr lang="en-US" sz="1200" b="0" dirty="0" err="1">
                          <a:solidFill>
                            <a:schemeClr val="bg1"/>
                          </a:solidFill>
                          <a:latin typeface="Calibri" panose="020F0502020204030204" charset="0"/>
                          <a:cs typeface="Calibri" panose="020F0502020204030204" charset="0"/>
                        </a:rPr>
                        <a:t>terzo</a:t>
                      </a:r>
                      <a:r>
                        <a:rPr lang="en-US" sz="1200" b="0" dirty="0">
                          <a:solidFill>
                            <a:schemeClr val="bg1"/>
                          </a:solidFill>
                          <a:latin typeface="Calibri" panose="020F0502020204030204" charset="0"/>
                          <a:cs typeface="Calibri" panose="020F0502020204030204" charset="0"/>
                        </a:rPr>
                        <a:t> e quarto comma)</a:t>
                      </a:r>
                      <a:endParaRPr lang="it-IT" altLang="en-US" sz="1200" b="0" baseline="30000" dirty="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Funzioni fondamentali delle Province (legge n. 56 del 2014)</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Funzioni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fondamentali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Comuni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delle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loro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Unioni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legge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n. 122 del 2010)</a:t>
                      </a:r>
                      <a:endParaRPr lang="it-IT" altLang="en-US" sz="1200" b="0"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extLst>
                  <a:ext uri="{0D108BD9-81ED-4DB2-BD59-A6C34878D82A}">
                    <a16:rowId xmlns:a16="http://schemas.microsoft.com/office/drawing/2014/main" val="10000"/>
                  </a:ext>
                </a:extLst>
              </a:tr>
              <a:tr h="910590">
                <a:tc>
                  <a:txBody>
                    <a:bodyPr/>
                    <a:lstStyle/>
                    <a:p>
                      <a:pPr marL="0" indent="0" algn="just">
                        <a:buNone/>
                      </a:pPr>
                      <a:r>
                        <a:rPr lang="en-US" sz="1200" b="0" dirty="0">
                          <a:latin typeface="Calibri" panose="020F0502020204030204" charset="0"/>
                          <a:cs typeface="Calibri" panose="020F0502020204030204" charset="0"/>
                        </a:rPr>
                        <a:t>16. </a:t>
                      </a:r>
                      <a:r>
                        <a:rPr lang="en-US" sz="1200" b="0" dirty="0" err="1">
                          <a:latin typeface="Calibri" panose="020F0502020204030204" charset="0"/>
                          <a:cs typeface="Calibri" panose="020F0502020204030204" charset="0"/>
                        </a:rPr>
                        <a:t>Istituzioni</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Ordinamento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amministrativa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Stato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degli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enti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pubblici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nazionali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Giurisdizione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norme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processuali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ordinamento</a:t>
                      </a:r>
                      <a:r>
                        <a:rPr lang="en-US" sz="1200" b="0" dirty="0">
                          <a:latin typeface="Calibri" panose="020F0502020204030204" charset="0"/>
                          <a:cs typeface="Calibri" panose="020F0502020204030204" charset="0"/>
                        </a:rPr>
                        <a:t> civile e </a:t>
                      </a:r>
                      <a:r>
                        <a:rPr lang="en-US" sz="1200" b="0" dirty="0" err="1">
                          <a:latin typeface="Calibri" panose="020F0502020204030204" charset="0"/>
                          <a:cs typeface="Calibri" panose="020F0502020204030204" charset="0"/>
                        </a:rPr>
                        <a:t>penale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giustizia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amministrativa</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Ordinamento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regionale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regionale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it-IT" sz="1200" dirty="0">
                          <a:solidFill>
                            <a:schemeClr val="tx1"/>
                          </a:solidFill>
                          <a:effectLst/>
                          <a:latin typeface="Calibri" panose="020F0502020204030204" charset="0"/>
                          <a:ea typeface="Calibri" panose="020F0502020204030204" charset="0"/>
                          <a:cs typeface="Calibri" panose="020F0502020204030204" charset="0"/>
                        </a:rPr>
                        <a:t>Funzioni amministrative proprie e conferite con legge statale o regionale</a:t>
                      </a:r>
                      <a:endParaRPr lang="en-US" sz="1200" b="0" dirty="0">
                        <a:latin typeface="Calibri" panose="020F0502020204030204" charset="0"/>
                        <a:ea typeface="Calibri" panose="020F050202020403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generale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dell’amministrazione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gestione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finanziaria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contabile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2"/>
          <p:cNvSpPr/>
          <p:nvPr/>
        </p:nvSpPr>
        <p:spPr>
          <a:xfrm>
            <a:off x="0" y="0"/>
            <a:ext cx="13436280" cy="100203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a:lnSpc>
                <a:spcPct val="110000"/>
              </a:lnSpc>
              <a:spcAft>
                <a:spcPts val="600"/>
              </a:spcAft>
              <a:buNone/>
            </a:pPr>
            <a:r>
              <a:rPr lang="it-IT" sz="2600" b="1" strike="noStrike" spc="-1">
                <a:solidFill>
                  <a:srgbClr val="C00000"/>
                </a:solidFill>
                <a:latin typeface="Arial" panose="020B0604020202020204"/>
                <a:ea typeface="DejaVu Sans"/>
              </a:rPr>
              <a:t>COMPETENZE LEGISLATIVE E FUNZIONI FONDAMENTALI PER GOAL DELL’AGENDA ONU 2030</a:t>
            </a:r>
            <a:r>
              <a:rPr lang="it-IT" sz="2800" b="1" strike="noStrike" spc="-1">
                <a:solidFill>
                  <a:srgbClr val="C00000"/>
                </a:solidFill>
                <a:latin typeface="Arial" panose="020B0604020202020204"/>
                <a:ea typeface="DejaVu Sans"/>
              </a:rPr>
              <a:t> </a:t>
            </a:r>
            <a:endParaRPr lang="it-IT" sz="2800" b="0" strike="noStrike" spc="-1">
              <a:latin typeface="Arial" panose="020B0604020202020204"/>
            </a:endParaRPr>
          </a:p>
        </p:txBody>
      </p:sp>
      <p:sp>
        <p:nvSpPr>
          <p:cNvPr id="127" name="CustomShape 3"/>
          <p:cNvSpPr/>
          <p:nvPr/>
        </p:nvSpPr>
        <p:spPr>
          <a:xfrm>
            <a:off x="169170" y="1045285"/>
            <a:ext cx="13167000" cy="427355"/>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22225" algn="ctr">
              <a:lnSpc>
                <a:spcPct val="100000"/>
              </a:lnSpc>
              <a:spcAft>
                <a:spcPts val="600"/>
              </a:spcAft>
              <a:buNone/>
            </a:pPr>
            <a:r>
              <a:rPr lang="it-IT" sz="2200" b="1" strike="noStrike" spc="-1">
                <a:solidFill>
                  <a:srgbClr val="000000"/>
                </a:solidFill>
                <a:latin typeface="Calibri" panose="020F0502020204030204"/>
                <a:ea typeface="DejaVu Sans"/>
              </a:rPr>
              <a:t>S</a:t>
            </a:r>
            <a:r>
              <a:rPr lang="it-IT" sz="2000" b="1" strike="noStrike" spc="-1">
                <a:solidFill>
                  <a:srgbClr val="000000"/>
                </a:solidFill>
                <a:latin typeface="Calibri" panose="020F0502020204030204"/>
                <a:ea typeface="DejaVu Sans"/>
              </a:rPr>
              <a:t>trategia regionale per lo sviluppo sostenibile. Obiettivi quantitativi a prevalente dimensione sociale</a:t>
            </a:r>
            <a:endParaRPr lang="it-IT" sz="2000" b="0" strike="noStrike" spc="-1">
              <a:latin typeface="Arial" panose="020B0604020202020204"/>
            </a:endParaRPr>
          </a:p>
        </p:txBody>
      </p:sp>
      <p:graphicFrame>
        <p:nvGraphicFramePr>
          <p:cNvPr id="172" name="Table 2"/>
          <p:cNvGraphicFramePr/>
          <p:nvPr/>
        </p:nvGraphicFramePr>
        <p:xfrm>
          <a:off x="458135" y="1549515"/>
          <a:ext cx="12712475" cy="4853305"/>
        </p:xfrm>
        <a:graphic>
          <a:graphicData uri="http://schemas.openxmlformats.org/drawingml/2006/table">
            <a:tbl>
              <a:tblPr/>
              <a:tblGrid>
                <a:gridCol w="2186305">
                  <a:extLst>
                    <a:ext uri="{9D8B030D-6E8A-4147-A177-3AD203B41FA5}">
                      <a16:colId xmlns:a16="http://schemas.microsoft.com/office/drawing/2014/main" val="20000"/>
                    </a:ext>
                  </a:extLst>
                </a:gridCol>
                <a:gridCol w="2384425">
                  <a:extLst>
                    <a:ext uri="{9D8B030D-6E8A-4147-A177-3AD203B41FA5}">
                      <a16:colId xmlns:a16="http://schemas.microsoft.com/office/drawing/2014/main" val="20001"/>
                    </a:ext>
                  </a:extLst>
                </a:gridCol>
                <a:gridCol w="2527935">
                  <a:extLst>
                    <a:ext uri="{9D8B030D-6E8A-4147-A177-3AD203B41FA5}">
                      <a16:colId xmlns:a16="http://schemas.microsoft.com/office/drawing/2014/main" val="20002"/>
                    </a:ext>
                  </a:extLst>
                </a:gridCol>
                <a:gridCol w="2663825">
                  <a:extLst>
                    <a:ext uri="{9D8B030D-6E8A-4147-A177-3AD203B41FA5}">
                      <a16:colId xmlns:a16="http://schemas.microsoft.com/office/drawing/2014/main" val="20003"/>
                    </a:ext>
                  </a:extLst>
                </a:gridCol>
                <a:gridCol w="2949985">
                  <a:extLst>
                    <a:ext uri="{9D8B030D-6E8A-4147-A177-3AD203B41FA5}">
                      <a16:colId xmlns:a16="http://schemas.microsoft.com/office/drawing/2014/main" val="20004"/>
                    </a:ext>
                  </a:extLst>
                </a:gridCol>
              </a:tblGrid>
              <a:tr h="671830">
                <a:tc>
                  <a:txBody>
                    <a:bodyPr/>
                    <a:lstStyle/>
                    <a:p>
                      <a:pPr marL="0" indent="0" algn="ctr">
                        <a:buNone/>
                      </a:pPr>
                      <a:r>
                        <a:rPr lang="en-US" sz="1200" b="0">
                          <a:solidFill>
                            <a:schemeClr val="bg1"/>
                          </a:solidFill>
                          <a:latin typeface="Calibri" panose="020F0502020204030204" charset="0"/>
                          <a:cs typeface="Calibri" panose="020F0502020204030204" charset="0"/>
                        </a:rPr>
                        <a:t>Goal </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esclusive dello Stato (art. 117, secondo comma della Costituzione)</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charset="0"/>
                          <a:cs typeface="Calibri" panose="020F0502020204030204" charset="0"/>
                        </a:rPr>
                        <a:t>Competenze</a:t>
                      </a:r>
                      <a:r>
                        <a:rPr lang="en-US" sz="1200" b="0" dirty="0">
                          <a:solidFill>
                            <a:schemeClr val="bg1"/>
                          </a:solidFill>
                          <a:latin typeface="Calibri" panose="020F0502020204030204" charset="0"/>
                          <a:cs typeface="Calibri" panose="020F0502020204030204" charset="0"/>
                        </a:rPr>
                        <a:t> legislative </a:t>
                      </a:r>
                      <a:r>
                        <a:rPr lang="en-US" sz="1200" b="0" dirty="0" err="1">
                          <a:solidFill>
                            <a:schemeClr val="bg1"/>
                          </a:solidFill>
                          <a:latin typeface="Calibri" panose="020F0502020204030204" charset="0"/>
                          <a:cs typeface="Calibri" panose="020F0502020204030204" charset="0"/>
                        </a:rPr>
                        <a:t>delle</a:t>
                      </a:r>
                      <a:r>
                        <a:rPr lang="en-US" sz="1200" b="0" dirty="0">
                          <a:solidFill>
                            <a:schemeClr val="bg1"/>
                          </a:solidFill>
                          <a:latin typeface="Calibri" panose="020F0502020204030204" charset="0"/>
                          <a:cs typeface="Calibri" panose="020F0502020204030204" charset="0"/>
                        </a:rPr>
                        <a:t> </a:t>
                      </a:r>
                      <a:r>
                        <a:rPr lang="en-US" sz="1200" b="0" dirty="0" err="1">
                          <a:solidFill>
                            <a:schemeClr val="bg1"/>
                          </a:solidFill>
                          <a:latin typeface="Calibri" panose="020F0502020204030204" charset="0"/>
                          <a:cs typeface="Calibri" panose="020F0502020204030204" charset="0"/>
                        </a:rPr>
                        <a:t>Regioni</a:t>
                      </a:r>
                      <a:r>
                        <a:rPr lang="en-US" sz="1200" b="0" dirty="0">
                          <a:solidFill>
                            <a:schemeClr val="bg1"/>
                          </a:solidFill>
                          <a:latin typeface="Calibri" panose="020F0502020204030204" charset="0"/>
                          <a:cs typeface="Calibri" panose="020F0502020204030204" charset="0"/>
                        </a:rPr>
                        <a:t> (art. 117, </a:t>
                      </a:r>
                      <a:r>
                        <a:rPr lang="en-US" sz="1200" b="0" dirty="0" err="1">
                          <a:solidFill>
                            <a:schemeClr val="bg1"/>
                          </a:solidFill>
                          <a:latin typeface="Calibri" panose="020F0502020204030204" charset="0"/>
                          <a:cs typeface="Calibri" panose="020F0502020204030204" charset="0"/>
                        </a:rPr>
                        <a:t>terzo</a:t>
                      </a:r>
                      <a:r>
                        <a:rPr lang="en-US" sz="1200" b="0" dirty="0">
                          <a:solidFill>
                            <a:schemeClr val="bg1"/>
                          </a:solidFill>
                          <a:latin typeface="Calibri" panose="020F0502020204030204" charset="0"/>
                          <a:cs typeface="Calibri" panose="020F0502020204030204" charset="0"/>
                        </a:rPr>
                        <a:t> e quarto comma)</a:t>
                      </a:r>
                      <a:endParaRPr lang="it-IT" altLang="en-US" sz="1200" b="0" baseline="30000" dirty="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Funzioni fondamentali delle Province (legge n. 56 del 2014)</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Funzioni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fondamentali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Comuni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delle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loro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Unioni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legge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n. 122 del 2010)</a:t>
                      </a:r>
                      <a:endParaRPr lang="it-IT" altLang="en-US" sz="1200" b="0"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extLst>
                  <a:ext uri="{0D108BD9-81ED-4DB2-BD59-A6C34878D82A}">
                    <a16:rowId xmlns:a16="http://schemas.microsoft.com/office/drawing/2014/main" val="10000"/>
                  </a:ext>
                </a:extLst>
              </a:tr>
              <a:tr h="910590">
                <a:tc>
                  <a:txBody>
                    <a:bodyPr/>
                    <a:lstStyle/>
                    <a:p>
                      <a:pPr marL="228600" indent="-228600" algn="l">
                        <a:buAutoNum type="arabicPeriod"/>
                      </a:pPr>
                      <a:r>
                        <a:rPr lang="en-US" sz="1200" b="0" dirty="0">
                          <a:latin typeface="Calibri" panose="020F0502020204030204" charset="0"/>
                          <a:cs typeface="Calibri" panose="020F0502020204030204" charset="0"/>
                        </a:rPr>
                        <a:t>Lotta </a:t>
                      </a:r>
                      <a:r>
                        <a:rPr lang="en-US" sz="1200" b="0" dirty="0" err="1">
                          <a:latin typeface="Calibri" panose="020F0502020204030204" charset="0"/>
                          <a:cs typeface="Calibri" panose="020F0502020204030204" charset="0"/>
                        </a:rPr>
                        <a:t>alla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povertà</a:t>
                      </a:r>
                      <a:endParaRPr lang="en-US" sz="1200" b="0" dirty="0">
                        <a:latin typeface="Calibri" panose="020F0502020204030204" charset="0"/>
                        <a:cs typeface="Calibri" panose="020F0502020204030204" charset="0"/>
                      </a:endParaRPr>
                    </a:p>
                    <a:p>
                      <a:pPr marL="0" indent="0" algn="l">
                        <a:buNone/>
                      </a:pPr>
                      <a:r>
                        <a:rPr lang="en-US" sz="1200" b="0" dirty="0">
                          <a:latin typeface="Calibri" panose="020F0502020204030204" charset="0"/>
                          <a:cs typeface="Calibri" panose="020F0502020204030204" charset="0"/>
                        </a:rPr>
                        <a:t>10. </a:t>
                      </a:r>
                      <a:r>
                        <a:rPr lang="en-US" sz="1200" b="0" dirty="0" err="1">
                          <a:latin typeface="Calibri" panose="020F0502020204030204" charset="0"/>
                          <a:cs typeface="Calibri" panose="020F0502020204030204" charset="0"/>
                        </a:rPr>
                        <a:t>Ridurre</a:t>
                      </a:r>
                      <a:r>
                        <a:rPr lang="en-US" sz="1200" b="0" dirty="0">
                          <a:latin typeface="Calibri" panose="020F0502020204030204" charset="0"/>
                          <a:cs typeface="Calibri" panose="020F0502020204030204" charset="0"/>
                        </a:rPr>
                        <a:t> le </a:t>
                      </a:r>
                      <a:r>
                        <a:rPr lang="en-US" sz="1200" b="0" dirty="0" err="1">
                          <a:latin typeface="Calibri" panose="020F0502020204030204" charset="0"/>
                          <a:cs typeface="Calibri" panose="020F0502020204030204" charset="0"/>
                        </a:rPr>
                        <a:t>disuguaglianze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Determinazione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livelli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essenziali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prestazioni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concernenti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diritti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civili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sociali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che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devono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essere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garantiti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su</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tutto</a:t>
                      </a:r>
                      <a:r>
                        <a:rPr lang="en-US" sz="1200" b="0" dirty="0">
                          <a:latin typeface="Calibri" panose="020F0502020204030204" charset="0"/>
                          <a:cs typeface="Calibri" panose="020F0502020204030204" charset="0"/>
                        </a:rPr>
                        <a:t> il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nazionale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Assistenza (potestà legislativa residuale) </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 </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Progettazione e gestione del sistema locale dei servizi sociali ed erogazione delle relative prestazioni ai cittadini</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048385">
                <a:tc>
                  <a:txBody>
                    <a:bodyPr/>
                    <a:lstStyle/>
                    <a:p>
                      <a:pPr marL="0" indent="0" algn="l">
                        <a:buNone/>
                      </a:pPr>
                      <a:r>
                        <a:rPr lang="en-US" sz="1200" b="0" dirty="0">
                          <a:latin typeface="Calibri" panose="020F0502020204030204" charset="0"/>
                          <a:cs typeface="Calibri" panose="020F0502020204030204" charset="0"/>
                        </a:rPr>
                        <a:t>3. Salute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Determinazione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livelli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essenziali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prestazioni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concernenti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diritti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civili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sociali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che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devono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essere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garantiti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su</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tutto</a:t>
                      </a:r>
                      <a:r>
                        <a:rPr lang="en-US" sz="1200" b="0" dirty="0">
                          <a:latin typeface="Calibri" panose="020F0502020204030204" charset="0"/>
                          <a:cs typeface="Calibri" panose="020F0502020204030204" charset="0"/>
                        </a:rPr>
                        <a:t> il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nazionale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Tutela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salute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Progettazione e gestione del sistema locale dei servizi sociali ed erogazione delle relative prestazioni ai cittadini</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938530">
                <a:tc>
                  <a:txBody>
                    <a:bodyPr/>
                    <a:lstStyle/>
                    <a:p>
                      <a:pPr marL="0" indent="0" algn="l">
                        <a:buNone/>
                      </a:pPr>
                      <a:r>
                        <a:rPr lang="en-US" sz="1200" b="0">
                          <a:latin typeface="Calibri" panose="020F0502020204030204" charset="0"/>
                          <a:cs typeface="Calibri" panose="020F0502020204030204" charset="0"/>
                        </a:rPr>
                        <a:t>4. Istruzione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a:latin typeface="Calibri" panose="020F0502020204030204" charset="0"/>
                          <a:cs typeface="Calibri" panose="020F0502020204030204" charset="0"/>
                        </a:rPr>
                        <a:t>Determinazione dei livelli essenziali delle prestazioni concernenti i diritti civili e sociali che devono essere garantiti su tutto il territorio nazionale</a:t>
                      </a:r>
                      <a:r>
                        <a:rPr lang="it-IT" altLang="en-US" sz="1200" b="0">
                          <a:latin typeface="Calibri" panose="020F0502020204030204" charset="0"/>
                          <a:cs typeface="Calibri" panose="020F0502020204030204" charset="0"/>
                        </a:rPr>
                        <a:t> </a:t>
                      </a:r>
                      <a:r>
                        <a:rPr lang="en-US" sz="1200" b="0">
                          <a:latin typeface="Calibri" panose="020F0502020204030204" charset="0"/>
                          <a:cs typeface="Calibri" panose="020F0502020204030204" charset="0"/>
                        </a:rPr>
                        <a:t>Norme generali sull'istruzione</a:t>
                      </a:r>
                      <a:endParaRPr lang="en-US" sz="1200" b="0">
                        <a:latin typeface="Calibri" panose="020F0502020204030204" charset="0"/>
                        <a:ea typeface="Trebuchet MS" panose="020B0603020202020204" charset="0"/>
                        <a:cs typeface="Calibri" panose="020F0502020204030204" charset="0"/>
                      </a:endParaRPr>
                    </a:p>
                  </a:txBody>
                  <a:tcPr marL="68580" marR="68580" marT="0" marB="0">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dirty="0" err="1">
                          <a:latin typeface="Calibri" panose="020F0502020204030204" charset="0"/>
                          <a:cs typeface="Calibri" panose="020F0502020204030204" charset="0"/>
                        </a:rPr>
                        <a:t>Istruzione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salva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l'autonomia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istituzioni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scolastiche</a:t>
                      </a:r>
                      <a:r>
                        <a:rPr lang="en-US" sz="1200" b="0" dirty="0">
                          <a:latin typeface="Calibri" panose="020F0502020204030204" charset="0"/>
                          <a:cs typeface="Calibri" panose="020F0502020204030204" charset="0"/>
                        </a:rPr>
                        <a:t> e con </a:t>
                      </a:r>
                      <a:r>
                        <a:rPr lang="en-US" sz="1200" b="0" dirty="0" err="1">
                          <a:latin typeface="Calibri" panose="020F0502020204030204" charset="0"/>
                          <a:cs typeface="Calibri" panose="020F0502020204030204" charset="0"/>
                        </a:rPr>
                        <a:t>esclusione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istruzione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formazione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professionale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a:t>
                      </a:r>
                      <a:r>
                        <a:rPr lang="it-IT" alt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Assistenza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scolastica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Formazione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professionale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Programmazione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provinciale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rete </a:t>
                      </a:r>
                      <a:r>
                        <a:rPr lang="en-US" sz="1200" b="0" dirty="0" err="1">
                          <a:latin typeface="Calibri" panose="020F0502020204030204" charset="0"/>
                          <a:cs typeface="Calibri" panose="020F0502020204030204" charset="0"/>
                        </a:rPr>
                        <a:t>scolastica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nel</a:t>
                      </a:r>
                      <a:r>
                        <a:rPr lang="en-US" sz="1200" b="0" dirty="0">
                          <a:latin typeface="Calibri" panose="020F0502020204030204" charset="0"/>
                          <a:cs typeface="Calibri" panose="020F0502020204030204" charset="0"/>
                        </a:rPr>
                        <a:t> rispetto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programmazione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regionale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Gestione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dell'edilizia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scolastica</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0003"/>
                  </a:ext>
                </a:extLst>
              </a:tr>
              <a:tr h="938530">
                <a:tc>
                  <a:txBody>
                    <a:bodyPr/>
                    <a:lstStyle/>
                    <a:p>
                      <a:pPr marL="0" indent="0" algn="l">
                        <a:buNone/>
                      </a:pPr>
                      <a:r>
                        <a:rPr lang="en-US" sz="1200" b="0">
                          <a:latin typeface="Calibri" panose="020F0502020204030204" charset="0"/>
                          <a:cs typeface="Calibri" panose="020F0502020204030204" charset="0"/>
                        </a:rPr>
                        <a:t>5. Parità di genere </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noFill/>
                  </a:tcPr>
                </a:tc>
                <a:tc>
                  <a:txBody>
                    <a:bodyPr/>
                    <a:lstStyle/>
                    <a:p>
                      <a:pPr marL="0" indent="0" algn="l">
                        <a:buNone/>
                      </a:pPr>
                      <a:r>
                        <a:rPr lang="en-US" sz="1200" b="0">
                          <a:latin typeface="Calibri" panose="020F0502020204030204" charset="0"/>
                          <a:cs typeface="Calibri" panose="020F0502020204030204" charset="0"/>
                        </a:rPr>
                        <a:t>Determinazione dei livelli essenziali delle prestazioni concernenti i diritti civili e sociali che devono essere garantiti su tutto il territorio nazionale</a:t>
                      </a:r>
                      <a:endParaRPr lang="en-US" sz="1200" b="0">
                        <a:latin typeface="Calibri" panose="020F0502020204030204" charset="0"/>
                        <a:ea typeface="Trebuchet MS" panose="020B0603020202020204" charset="0"/>
                        <a:cs typeface="Calibri" panose="020F0502020204030204" charset="0"/>
                      </a:endParaRPr>
                    </a:p>
                  </a:txBody>
                  <a:tcPr marL="68580" marR="68580" marT="0" marB="0">
                    <a:noFill/>
                  </a:tcPr>
                </a:tc>
                <a:tc>
                  <a:txBody>
                    <a:bodyPr/>
                    <a:lstStyle/>
                    <a:p>
                      <a:pPr marL="0" indent="0" algn="l">
                        <a:buNone/>
                      </a:pPr>
                      <a:r>
                        <a:rPr lang="en-US" sz="1200" b="0">
                          <a:latin typeface="Calibri" panose="020F0502020204030204" charset="0"/>
                          <a:cs typeface="Calibri" panose="020F0502020204030204" charset="0"/>
                        </a:rPr>
                        <a:t> </a:t>
                      </a:r>
                      <a:endParaRPr lang="en-US" sz="1200" b="0">
                        <a:latin typeface="Calibri" panose="020F0502020204030204" charset="0"/>
                        <a:ea typeface="Trebuchet MS" panose="020B0603020202020204" charset="0"/>
                        <a:cs typeface="Calibri" panose="020F0502020204030204" charset="0"/>
                      </a:endParaRPr>
                    </a:p>
                  </a:txBody>
                  <a:tcPr marL="68580" marR="68580" marT="0" marB="0">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Controllo dei fenomeni discriminatori in ambito occupazionale e promozione delle pari opportunità sul territorio provinciale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cap="flat" cmpd="sng" algn="ctr">
                      <a:solidFill>
                        <a:srgbClr val="000000"/>
                      </a:solidFill>
                      <a:prstDash val="solid"/>
                      <a:round/>
                      <a:headEnd type="none" w="med" len="med"/>
                      <a:tailEnd type="none" w="med" len="med"/>
                    </a:lnL>
                    <a:lnR w="12240">
                      <a:solidFill>
                        <a:srgbClr val="000000"/>
                      </a:solidFill>
                    </a:ln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804EEA4-5B4E-FA28-2793-74EF1551A297}"/>
              </a:ext>
            </a:extLst>
          </p:cNvPr>
          <p:cNvSpPr txBox="1"/>
          <p:nvPr/>
        </p:nvSpPr>
        <p:spPr>
          <a:xfrm>
            <a:off x="1" y="1"/>
            <a:ext cx="13420154"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AMBIENTALE (1) </a:t>
            </a:r>
          </a:p>
        </p:txBody>
      </p:sp>
      <p:sp>
        <p:nvSpPr>
          <p:cNvPr id="6" name="CasellaDiTesto 5">
            <a:extLst>
              <a:ext uri="{FF2B5EF4-FFF2-40B4-BE49-F238E27FC236}">
                <a16:creationId xmlns:a16="http://schemas.microsoft.com/office/drawing/2014/main" id="{0ACE1D7E-31C5-608F-D2F1-7DDC4D80320D}"/>
              </a:ext>
            </a:extLst>
          </p:cNvPr>
          <p:cNvSpPr txBox="1"/>
          <p:nvPr/>
        </p:nvSpPr>
        <p:spPr>
          <a:xfrm>
            <a:off x="169541" y="1477169"/>
            <a:ext cx="4431323" cy="4247317"/>
          </a:xfrm>
          <a:prstGeom prst="rect">
            <a:avLst/>
          </a:prstGeom>
          <a:noFill/>
        </p:spPr>
        <p:txBody>
          <a:bodyPr wrap="square" rtlCol="0">
            <a:spAutoFit/>
          </a:bodyPr>
          <a:lstStyle/>
          <a:p>
            <a:r>
              <a:rPr lang="it-IT" altLang="it-IT" dirty="0"/>
              <a:t>L’Unione dei Comuni della Bassa Romagna (o la Provincia di Ravenna o il Comune di Ravenna o la Regione Emilia-Romagna quando non ci sono i dati) presentano un andamento:</a:t>
            </a:r>
          </a:p>
          <a:p>
            <a:pPr>
              <a:lnSpc>
                <a:spcPct val="100000"/>
              </a:lnSpc>
              <a:spcBef>
                <a:spcPct val="0"/>
              </a:spcBef>
              <a:buFontTx/>
              <a:buNone/>
            </a:pPr>
            <a:endParaRPr lang="it-IT" altLang="it-IT" dirty="0"/>
          </a:p>
          <a:p>
            <a:pPr marL="285750" indent="-285750">
              <a:lnSpc>
                <a:spcPct val="100000"/>
              </a:lnSpc>
              <a:spcBef>
                <a:spcPct val="0"/>
              </a:spcBef>
              <a:buFont typeface="Arial" panose="020B0604020202020204" pitchFamily="34" charset="0"/>
              <a:buChar char="•"/>
            </a:pPr>
            <a:r>
              <a:rPr lang="it-IT" altLang="it-IT" b="1" dirty="0">
                <a:solidFill>
                  <a:schemeClr val="accent2"/>
                </a:solidFill>
              </a:rPr>
              <a:t>identico al livello nazionale per 2 obiettivi</a:t>
            </a:r>
            <a:r>
              <a:rPr lang="it-IT" altLang="it-IT" dirty="0">
                <a:solidFill>
                  <a:schemeClr val="accent2"/>
                </a:solidFill>
              </a:rPr>
              <a:t>: </a:t>
            </a:r>
            <a:r>
              <a:rPr lang="it-IT" altLang="it-IT" b="1" dirty="0">
                <a:solidFill>
                  <a:schemeClr val="accent2"/>
                </a:solidFill>
              </a:rPr>
              <a:t>SAU investita da coltivazioni biologiche </a:t>
            </a:r>
            <a:r>
              <a:rPr lang="it-IT" altLang="it-IT" dirty="0">
                <a:solidFill>
                  <a:schemeClr val="accent2"/>
                </a:solidFill>
              </a:rPr>
              <a:t>(Target 2.4, Regione ER);  </a:t>
            </a:r>
            <a:r>
              <a:rPr lang="it-IT" altLang="it-IT" b="1" dirty="0">
                <a:solidFill>
                  <a:schemeClr val="accent2"/>
                </a:solidFill>
              </a:rPr>
              <a:t>Efficienza delle reti idriche </a:t>
            </a:r>
            <a:r>
              <a:rPr lang="it-IT" altLang="it-IT" dirty="0">
                <a:solidFill>
                  <a:schemeClr val="accent2"/>
                </a:solidFill>
              </a:rPr>
              <a:t>(Target 6.4 Provincia RA);</a:t>
            </a:r>
          </a:p>
          <a:p>
            <a:pPr marL="285750" indent="-285750">
              <a:lnSpc>
                <a:spcPct val="100000"/>
              </a:lnSpc>
              <a:spcBef>
                <a:spcPct val="0"/>
              </a:spcBef>
              <a:buFont typeface="Arial" panose="020B0604020202020204" pitchFamily="34" charset="0"/>
              <a:buChar char="•"/>
            </a:pPr>
            <a:endParaRPr lang="it-IT" altLang="it-IT" dirty="0">
              <a:solidFill>
                <a:schemeClr val="accent2"/>
              </a:solidFill>
            </a:endParaRPr>
          </a:p>
          <a:p>
            <a:pPr marL="285750" indent="-285750">
              <a:spcBef>
                <a:spcPct val="0"/>
              </a:spcBef>
              <a:buFont typeface="Arial" panose="020B0604020202020204" pitchFamily="34" charset="0"/>
              <a:buChar char="•"/>
            </a:pPr>
            <a:r>
              <a:rPr lang="it-IT" altLang="it-IT" b="1" dirty="0">
                <a:solidFill>
                  <a:srgbClr val="FF0000"/>
                </a:solidFill>
              </a:rPr>
              <a:t>peggiore del livello nazionale per 1 obiettivo: Utilizzo dei fertilizzanti in agricoltura </a:t>
            </a:r>
            <a:r>
              <a:rPr lang="it-IT" altLang="it-IT" dirty="0">
                <a:solidFill>
                  <a:srgbClr val="FF0000"/>
                </a:solidFill>
              </a:rPr>
              <a:t>(Target 2.4, Regione ER).           </a:t>
            </a:r>
          </a:p>
        </p:txBody>
      </p:sp>
      <p:sp>
        <p:nvSpPr>
          <p:cNvPr id="4" name="CasellaDiTesto 3">
            <a:extLst>
              <a:ext uri="{FF2B5EF4-FFF2-40B4-BE49-F238E27FC236}">
                <a16:creationId xmlns:a16="http://schemas.microsoft.com/office/drawing/2014/main" id="{E4398FF5-6016-C8D7-5C5D-453707F0253B}"/>
              </a:ext>
            </a:extLst>
          </p:cNvPr>
          <p:cNvSpPr txBox="1"/>
          <p:nvPr/>
        </p:nvSpPr>
        <p:spPr>
          <a:xfrm>
            <a:off x="385565" y="6877768"/>
            <a:ext cx="6709418" cy="707886"/>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 e 2. Obiettivi contenuti nella Strategia europea dal produttore al consumatore, 2020.</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3. Obiettivo contenuto nella Strategia europea per la biodiversità, 2020</a:t>
            </a:r>
          </a:p>
          <a:p>
            <a:r>
              <a:rPr lang="it-IT" sz="1000" dirty="0">
                <a:latin typeface="Calibri" panose="020F0502020204030204" pitchFamily="34" charset="0"/>
                <a:ea typeface="Times New Roman" panose="02020603050405020304" pitchFamily="18" charset="0"/>
                <a:cs typeface="Calibri" panose="020F0502020204030204" pitchFamily="34" charset="0"/>
              </a:rPr>
              <a:t>4. Obiettivo individuato dagli esperti </a:t>
            </a:r>
            <a:r>
              <a:rPr lang="it-IT" sz="1000" dirty="0" err="1">
                <a:latin typeface="Calibri" panose="020F0502020204030204" pitchFamily="34" charset="0"/>
                <a:ea typeface="Times New Roman" panose="02020603050405020304" pitchFamily="18" charset="0"/>
                <a:cs typeface="Calibri" panose="020F0502020204030204" pitchFamily="34" charset="0"/>
              </a:rPr>
              <a:t>ASviS</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Immagine 7">
            <a:extLst>
              <a:ext uri="{FF2B5EF4-FFF2-40B4-BE49-F238E27FC236}">
                <a16:creationId xmlns:a16="http://schemas.microsoft.com/office/drawing/2014/main" id="{BD22F187-61A6-9ECD-06F7-B1899A5BD185}"/>
              </a:ext>
            </a:extLst>
          </p:cNvPr>
          <p:cNvPicPr>
            <a:picLocks noChangeAspect="1"/>
          </p:cNvPicPr>
          <p:nvPr/>
        </p:nvPicPr>
        <p:blipFill>
          <a:blip r:embed="rId3"/>
          <a:stretch>
            <a:fillRect/>
          </a:stretch>
        </p:blipFill>
        <p:spPr>
          <a:xfrm>
            <a:off x="4659172" y="1045121"/>
            <a:ext cx="8163558" cy="5472608"/>
          </a:xfrm>
          <a:prstGeom prst="rect">
            <a:avLst/>
          </a:prstGeom>
        </p:spPr>
      </p:pic>
    </p:spTree>
    <p:extLst>
      <p:ext uri="{BB962C8B-B14F-4D97-AF65-F5344CB8AC3E}">
        <p14:creationId xmlns:p14="http://schemas.microsoft.com/office/powerpoint/2010/main" val="86848500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TotalTime>
  <Words>5176</Words>
  <Application>Microsoft Office PowerPoint</Application>
  <PresentationFormat>Personalizzato</PresentationFormat>
  <Paragraphs>395</Paragraphs>
  <Slides>23</Slides>
  <Notes>23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Calibri</vt:lpstr>
      <vt:lpstr>Calibri Light</vt:lpstr>
      <vt:lpstr>Times New Roman</vt:lpstr>
      <vt:lpstr>Trebuchet MS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SLIDEvuota</dc:title>
  <dc:creator>Sara Pennellini</dc:creator>
  <cp:lastModifiedBy>Walter Vitali</cp:lastModifiedBy>
  <cp:revision>472</cp:revision>
  <dcterms:created xsi:type="dcterms:W3CDTF">2017-09-27T13:17:00Z</dcterms:created>
  <dcterms:modified xsi:type="dcterms:W3CDTF">2023-04-01T09:27:57Z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2017-09-29T12:00:00Z</vt:filetime>
  </property>
  <property fmtid="{D5CDD505-2E9C-101B-9397-08002B2CF9AE}" pid="3" name="Creator">
    <vt:lpwstr>Adobe Illustrator CC 2015.3 (Macintosh)</vt:lpwstr>
  </property>
  <property fmtid="{D5CDD505-2E9C-101B-9397-08002B2CF9AE}" pid="4" name="LastSaved">
    <vt:filetime>2017-09-29T12:00:00Z</vt:filetime>
  </property>
  <property fmtid="{D5CDD505-2E9C-101B-9397-08002B2CF9AE}" pid="5" name="KSOProductBuildVer">
    <vt:lpwstr>1033-11.2.0.11440</vt:lpwstr>
  </property>
  <property fmtid="{D5CDD505-2E9C-101B-9397-08002B2CF9AE}" pid="6" name="ICV">
    <vt:lpwstr>5DFFA90B4AFB4DB4A7821FA50ED8A7A4</vt:lpwstr>
  </property>
</Properties>
</file>